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6" r:id="rId3"/>
    <p:sldId id="258" r:id="rId4"/>
  </p:sldIdLst>
  <p:sldSz cx="6858000" cy="9906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68" autoAdjust="0"/>
    <p:restoredTop sz="94660"/>
  </p:normalViewPr>
  <p:slideViewPr>
    <p:cSldViewPr snapToGrid="0">
      <p:cViewPr varScale="1">
        <p:scale>
          <a:sx n="80" d="100"/>
          <a:sy n="80" d="100"/>
        </p:scale>
        <p:origin x="312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91199-B923-46FB-AA26-635268953F7B}" type="datetimeFigureOut">
              <a:rPr lang="en-GB" smtClean="0"/>
              <a:t>13/03/2020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1BE74-6E84-4CE6-BC32-09CE194B3C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89529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91199-B923-46FB-AA26-635268953F7B}" type="datetimeFigureOut">
              <a:rPr lang="en-GB" smtClean="0"/>
              <a:t>13/03/2020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1BE74-6E84-4CE6-BC32-09CE194B3C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02494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91199-B923-46FB-AA26-635268953F7B}" type="datetimeFigureOut">
              <a:rPr lang="en-GB" smtClean="0"/>
              <a:t>13/03/2020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1BE74-6E84-4CE6-BC32-09CE194B3C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71984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91199-B923-46FB-AA26-635268953F7B}" type="datetimeFigureOut">
              <a:rPr lang="en-GB" smtClean="0"/>
              <a:t>13/03/2020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1BE74-6E84-4CE6-BC32-09CE194B3C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6062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91199-B923-46FB-AA26-635268953F7B}" type="datetimeFigureOut">
              <a:rPr lang="en-GB" smtClean="0"/>
              <a:t>13/03/2020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1BE74-6E84-4CE6-BC32-09CE194B3C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37375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91199-B923-46FB-AA26-635268953F7B}" type="datetimeFigureOut">
              <a:rPr lang="en-GB" smtClean="0"/>
              <a:t>13/03/2020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1BE74-6E84-4CE6-BC32-09CE194B3C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19555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91199-B923-46FB-AA26-635268953F7B}" type="datetimeFigureOut">
              <a:rPr lang="en-GB" smtClean="0"/>
              <a:t>13/03/2020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1BE74-6E84-4CE6-BC32-09CE194B3C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53767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91199-B923-46FB-AA26-635268953F7B}" type="datetimeFigureOut">
              <a:rPr lang="en-GB" smtClean="0"/>
              <a:t>13/03/2020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1BE74-6E84-4CE6-BC32-09CE194B3C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70538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91199-B923-46FB-AA26-635268953F7B}" type="datetimeFigureOut">
              <a:rPr lang="en-GB" smtClean="0"/>
              <a:t>13/03/2020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1BE74-6E84-4CE6-BC32-09CE194B3C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52150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91199-B923-46FB-AA26-635268953F7B}" type="datetimeFigureOut">
              <a:rPr lang="en-GB" smtClean="0"/>
              <a:t>13/03/2020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1BE74-6E84-4CE6-BC32-09CE194B3C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54845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91199-B923-46FB-AA26-635268953F7B}" type="datetimeFigureOut">
              <a:rPr lang="en-GB" smtClean="0"/>
              <a:t>13/03/2020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1BE74-6E84-4CE6-BC32-09CE194B3C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39479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A91199-B923-46FB-AA26-635268953F7B}" type="datetimeFigureOut">
              <a:rPr lang="en-GB" smtClean="0"/>
              <a:t>13/03/2020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91BE74-6E84-4CE6-BC32-09CE194B3C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75547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9404991"/>
              </p:ext>
            </p:extLst>
          </p:nvPr>
        </p:nvGraphicFramePr>
        <p:xfrm>
          <a:off x="0" y="330200"/>
          <a:ext cx="6637421" cy="939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7253">
                  <a:extLst>
                    <a:ext uri="{9D8B030D-6E8A-4147-A177-3AD203B41FA5}">
                      <a16:colId xmlns:a16="http://schemas.microsoft.com/office/drawing/2014/main" val="2868220433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379499526"/>
                    </a:ext>
                  </a:extLst>
                </a:gridCol>
                <a:gridCol w="5245768">
                  <a:extLst>
                    <a:ext uri="{9D8B030D-6E8A-4147-A177-3AD203B41FA5}">
                      <a16:colId xmlns:a16="http://schemas.microsoft.com/office/drawing/2014/main" val="239108500"/>
                    </a:ext>
                  </a:extLst>
                </a:gridCol>
              </a:tblGrid>
              <a:tr h="370840">
                <a:tc rowSpan="5">
                  <a:txBody>
                    <a:bodyPr/>
                    <a:lstStyle/>
                    <a:p>
                      <a:pPr algn="ctr"/>
                      <a:r>
                        <a:rPr lang="en-GB" sz="2000" b="0" dirty="0">
                          <a:solidFill>
                            <a:schemeClr val="tx1"/>
                          </a:solidFill>
                        </a:rPr>
                        <a:t>Day 1</a:t>
                      </a: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1" dirty="0">
                          <a:solidFill>
                            <a:schemeClr val="tx1"/>
                          </a:solidFill>
                        </a:rPr>
                        <a:t>Maths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dirty="0">
                          <a:solidFill>
                            <a:schemeClr val="tx1"/>
                          </a:solidFill>
                        </a:rPr>
                        <a:t>Set</a:t>
                      </a:r>
                      <a:r>
                        <a:rPr lang="en-GB" sz="1000" b="0" baseline="0" dirty="0">
                          <a:solidFill>
                            <a:schemeClr val="tx1"/>
                          </a:solidFill>
                        </a:rPr>
                        <a:t> A Test 1 (SAT Buster)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baseline="0" dirty="0">
                          <a:solidFill>
                            <a:schemeClr val="tx1"/>
                          </a:solidFill>
                        </a:rPr>
                        <a:t>Column multiplication (Arithmetic)</a:t>
                      </a:r>
                      <a:endParaRPr lang="en-GB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62648950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1" dirty="0">
                          <a:solidFill>
                            <a:schemeClr val="tx1"/>
                          </a:solidFill>
                        </a:rPr>
                        <a:t>English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0" dirty="0">
                          <a:solidFill>
                            <a:schemeClr val="tx1"/>
                          </a:solidFill>
                        </a:rPr>
                        <a:t>Set</a:t>
                      </a:r>
                      <a:r>
                        <a:rPr lang="en-GB" sz="1000" b="0" baseline="0" dirty="0">
                          <a:solidFill>
                            <a:schemeClr val="tx1"/>
                          </a:solidFill>
                        </a:rPr>
                        <a:t> C Grammar and Punctuation 1 (SAT Buster)</a:t>
                      </a: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07409010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1" dirty="0">
                          <a:solidFill>
                            <a:schemeClr val="tx1"/>
                          </a:solidFill>
                        </a:rPr>
                        <a:t>Reading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Set A Test 1 (SAT Buster Reading)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14292707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1" dirty="0">
                          <a:solidFill>
                            <a:schemeClr val="tx1"/>
                          </a:solidFill>
                        </a:rPr>
                        <a:t>Times tables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Practise your 6 and 9 times tables using the multiplication square</a:t>
                      </a:r>
                      <a:r>
                        <a:rPr lang="en-GB" sz="1000" baseline="0" dirty="0"/>
                        <a:t> to help you</a:t>
                      </a:r>
                      <a:endParaRPr lang="en-GB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33102922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1" dirty="0">
                          <a:solidFill>
                            <a:schemeClr val="tx1"/>
                          </a:solidFill>
                        </a:rPr>
                        <a:t>Spellings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Write a sentence for each of the words in the green box on the year 3 and 4 spelling list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83267145"/>
                  </a:ext>
                </a:extLst>
              </a:tr>
              <a:tr h="370840">
                <a:tc rowSpan="5">
                  <a:txBody>
                    <a:bodyPr/>
                    <a:lstStyle/>
                    <a:p>
                      <a:pPr algn="ctr"/>
                      <a:r>
                        <a:rPr lang="en-GB" sz="2000" b="0" dirty="0">
                          <a:solidFill>
                            <a:schemeClr val="tx1"/>
                          </a:solidFill>
                        </a:rPr>
                        <a:t>Day 2</a:t>
                      </a: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1" dirty="0">
                          <a:solidFill>
                            <a:schemeClr val="tx1"/>
                          </a:solidFill>
                        </a:rPr>
                        <a:t>Maths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00" b="0" dirty="0">
                          <a:solidFill>
                            <a:schemeClr val="tx1"/>
                          </a:solidFill>
                        </a:rPr>
                        <a:t>Set</a:t>
                      </a:r>
                      <a:r>
                        <a:rPr lang="en-GB" sz="1000" b="0" baseline="0" dirty="0">
                          <a:solidFill>
                            <a:schemeClr val="tx1"/>
                          </a:solidFill>
                        </a:rPr>
                        <a:t> A Test 2 (SAT Buster)</a:t>
                      </a:r>
                    </a:p>
                    <a:p>
                      <a:pPr marL="171450" marR="0" lvl="0" indent="-1714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00" b="0" baseline="0" dirty="0">
                          <a:solidFill>
                            <a:schemeClr val="tx1"/>
                          </a:solidFill>
                        </a:rPr>
                        <a:t>Adding Fractions (Arithmetic)</a:t>
                      </a:r>
                      <a:endParaRPr lang="en-GB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20328169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1" dirty="0">
                          <a:solidFill>
                            <a:schemeClr val="tx1"/>
                          </a:solidFill>
                        </a:rPr>
                        <a:t>English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dirty="0">
                          <a:solidFill>
                            <a:schemeClr val="tx1"/>
                          </a:solidFill>
                        </a:rPr>
                        <a:t>Set</a:t>
                      </a:r>
                      <a:r>
                        <a:rPr lang="en-GB" sz="1000" b="0" baseline="0" dirty="0">
                          <a:solidFill>
                            <a:schemeClr val="tx1"/>
                          </a:solidFill>
                        </a:rPr>
                        <a:t> C Grammar and Punctuation 2 (SAT Buster)</a:t>
                      </a: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16786436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1" dirty="0">
                          <a:solidFill>
                            <a:schemeClr val="tx1"/>
                          </a:solidFill>
                        </a:rPr>
                        <a:t>Reading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/>
                        <a:t>Set A Test 2 (SAT Buster Reading)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15504157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1" dirty="0">
                          <a:solidFill>
                            <a:schemeClr val="tx1"/>
                          </a:solidFill>
                        </a:rPr>
                        <a:t>Times Tables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/>
                        <a:t>Practise your 6 and 9 times tables using the multiplication square</a:t>
                      </a:r>
                      <a:r>
                        <a:rPr lang="en-GB" sz="1000" baseline="0" dirty="0"/>
                        <a:t> to help you</a:t>
                      </a:r>
                      <a:endParaRPr lang="en-GB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84849670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1" dirty="0">
                          <a:solidFill>
                            <a:schemeClr val="tx1"/>
                          </a:solidFill>
                        </a:rPr>
                        <a:t>Spellings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/>
                        <a:t>Write a sentence for each of the words in the yellow box on the year 3 and 4 spelling list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28935019"/>
                  </a:ext>
                </a:extLst>
              </a:tr>
              <a:tr h="370840">
                <a:tc rowSpan="5">
                  <a:txBody>
                    <a:bodyPr/>
                    <a:lstStyle/>
                    <a:p>
                      <a:pPr algn="ctr"/>
                      <a:r>
                        <a:rPr lang="en-GB" sz="2000" b="0" dirty="0">
                          <a:solidFill>
                            <a:schemeClr val="tx1"/>
                          </a:solidFill>
                        </a:rPr>
                        <a:t>Day 3</a:t>
                      </a: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1" dirty="0">
                          <a:solidFill>
                            <a:schemeClr val="tx1"/>
                          </a:solidFill>
                        </a:rPr>
                        <a:t>Maths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00" b="0" dirty="0">
                          <a:solidFill>
                            <a:schemeClr val="tx1"/>
                          </a:solidFill>
                        </a:rPr>
                        <a:t>Set</a:t>
                      </a:r>
                      <a:r>
                        <a:rPr lang="en-GB" sz="1000" b="0" baseline="0" dirty="0">
                          <a:solidFill>
                            <a:schemeClr val="tx1"/>
                          </a:solidFill>
                        </a:rPr>
                        <a:t> A Test 3 (SAT Buster)</a:t>
                      </a:r>
                    </a:p>
                    <a:p>
                      <a:pPr marL="171450" marR="0" lvl="0" indent="-1714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00" b="0" baseline="0" dirty="0">
                          <a:solidFill>
                            <a:schemeClr val="tx1"/>
                          </a:solidFill>
                        </a:rPr>
                        <a:t>Inverse operations (Arithmetic)</a:t>
                      </a:r>
                      <a:endParaRPr lang="en-GB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98220579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1" dirty="0">
                          <a:solidFill>
                            <a:schemeClr val="tx1"/>
                          </a:solidFill>
                        </a:rPr>
                        <a:t>English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0" dirty="0">
                          <a:solidFill>
                            <a:schemeClr val="tx1"/>
                          </a:solidFill>
                        </a:rPr>
                        <a:t>Set</a:t>
                      </a:r>
                      <a:r>
                        <a:rPr lang="en-GB" sz="1000" b="0" baseline="0" dirty="0">
                          <a:solidFill>
                            <a:schemeClr val="tx1"/>
                          </a:solidFill>
                        </a:rPr>
                        <a:t> C Grammar and Punctuation 3 (SAT Buster)</a:t>
                      </a:r>
                      <a:endParaRPr lang="en-GB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22647222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1" dirty="0">
                          <a:solidFill>
                            <a:schemeClr val="tx1"/>
                          </a:solidFill>
                        </a:rPr>
                        <a:t>Reading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/>
                        <a:t>Set A Test 3 (SAT Buster Reading)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0512372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1" dirty="0">
                          <a:solidFill>
                            <a:schemeClr val="tx1"/>
                          </a:solidFill>
                        </a:rPr>
                        <a:t>Times Tables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Practise your 6 and 9 times tables using the multiplication square</a:t>
                      </a:r>
                      <a:r>
                        <a:rPr lang="en-GB" sz="1000" baseline="0" dirty="0"/>
                        <a:t> to help you</a:t>
                      </a:r>
                      <a:endParaRPr lang="en-GB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54492200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1" dirty="0">
                          <a:solidFill>
                            <a:schemeClr val="tx1"/>
                          </a:solidFill>
                        </a:rPr>
                        <a:t>Spellings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/>
                        <a:t>Write a sentence for each of the words in the orange box on the year 3 and 4 spelling list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73445536"/>
                  </a:ext>
                </a:extLst>
              </a:tr>
              <a:tr h="370840">
                <a:tc rowSpan="5">
                  <a:txBody>
                    <a:bodyPr/>
                    <a:lstStyle/>
                    <a:p>
                      <a:pPr algn="ctr"/>
                      <a:r>
                        <a:rPr lang="en-GB" sz="2000" b="0" dirty="0">
                          <a:solidFill>
                            <a:schemeClr val="tx1"/>
                          </a:solidFill>
                        </a:rPr>
                        <a:t>Day 4</a:t>
                      </a: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1" dirty="0">
                          <a:solidFill>
                            <a:schemeClr val="tx1"/>
                          </a:solidFill>
                        </a:rPr>
                        <a:t>Maths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00" b="0" dirty="0">
                          <a:solidFill>
                            <a:schemeClr val="tx1"/>
                          </a:solidFill>
                        </a:rPr>
                        <a:t>Set</a:t>
                      </a:r>
                      <a:r>
                        <a:rPr lang="en-GB" sz="1000" b="0" baseline="0" dirty="0">
                          <a:solidFill>
                            <a:schemeClr val="tx1"/>
                          </a:solidFill>
                        </a:rPr>
                        <a:t> A Test 4 (SAT Buster)</a:t>
                      </a:r>
                    </a:p>
                    <a:p>
                      <a:pPr marL="171450" marR="0" lvl="0" indent="-1714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00" b="0" baseline="0" dirty="0">
                          <a:solidFill>
                            <a:schemeClr val="tx1"/>
                          </a:solidFill>
                        </a:rPr>
                        <a:t>Fraction, decimal, percentage equivalence (Arithmetic)</a:t>
                      </a:r>
                      <a:endParaRPr lang="en-GB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6286947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1" dirty="0">
                          <a:solidFill>
                            <a:schemeClr val="tx1"/>
                          </a:solidFill>
                        </a:rPr>
                        <a:t>English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0" dirty="0">
                          <a:solidFill>
                            <a:schemeClr val="tx1"/>
                          </a:solidFill>
                        </a:rPr>
                        <a:t>Set</a:t>
                      </a:r>
                      <a:r>
                        <a:rPr lang="en-GB" sz="1000" b="0" baseline="0" dirty="0">
                          <a:solidFill>
                            <a:schemeClr val="tx1"/>
                          </a:solidFill>
                        </a:rPr>
                        <a:t> C Grammar and Punctuation 4 (SAT Buster)</a:t>
                      </a:r>
                      <a:endParaRPr lang="en-GB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51436297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1" dirty="0">
                          <a:solidFill>
                            <a:schemeClr val="tx1"/>
                          </a:solidFill>
                        </a:rPr>
                        <a:t>Reading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/>
                        <a:t>Set A Test 4 (SAT Buster Reading)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15746418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1" dirty="0">
                          <a:solidFill>
                            <a:schemeClr val="tx1"/>
                          </a:solidFill>
                        </a:rPr>
                        <a:t>Times Tables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Practise your 6 and 9 times tables using the multiplication square</a:t>
                      </a:r>
                      <a:r>
                        <a:rPr lang="en-GB" sz="1000" baseline="0" dirty="0"/>
                        <a:t> to help you</a:t>
                      </a:r>
                      <a:endParaRPr lang="en-GB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7891041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1" dirty="0">
                          <a:solidFill>
                            <a:schemeClr val="tx1"/>
                          </a:solidFill>
                        </a:rPr>
                        <a:t>Spellings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/>
                        <a:t>Write a sentence for each of the words in the red box on the year 3 and 4 spelling list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32475646"/>
                  </a:ext>
                </a:extLst>
              </a:tr>
              <a:tr h="370840">
                <a:tc rowSpan="5">
                  <a:txBody>
                    <a:bodyPr/>
                    <a:lstStyle/>
                    <a:p>
                      <a:pPr algn="ctr"/>
                      <a:r>
                        <a:rPr lang="en-GB" sz="2000" b="0" dirty="0">
                          <a:solidFill>
                            <a:schemeClr val="tx1"/>
                          </a:solidFill>
                        </a:rPr>
                        <a:t>Day 5</a:t>
                      </a: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1" dirty="0">
                          <a:solidFill>
                            <a:schemeClr val="tx1"/>
                          </a:solidFill>
                        </a:rPr>
                        <a:t>Maths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00" b="0" dirty="0">
                          <a:solidFill>
                            <a:schemeClr val="tx1"/>
                          </a:solidFill>
                        </a:rPr>
                        <a:t>Set</a:t>
                      </a:r>
                      <a:r>
                        <a:rPr lang="en-GB" sz="1000" b="0" baseline="0" dirty="0">
                          <a:solidFill>
                            <a:schemeClr val="tx1"/>
                          </a:solidFill>
                        </a:rPr>
                        <a:t> A Test 5 (SAT Buster)</a:t>
                      </a:r>
                    </a:p>
                    <a:p>
                      <a:pPr marL="171450" marR="0" lvl="0" indent="-1714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00" b="0" baseline="0" dirty="0">
                          <a:solidFill>
                            <a:schemeClr val="tx1"/>
                          </a:solidFill>
                        </a:rPr>
                        <a:t>Percentages (Arithmetic)</a:t>
                      </a:r>
                      <a:endParaRPr lang="en-GB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30936986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1" dirty="0">
                          <a:solidFill>
                            <a:schemeClr val="tx1"/>
                          </a:solidFill>
                        </a:rPr>
                        <a:t>English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0" dirty="0">
                          <a:solidFill>
                            <a:schemeClr val="tx1"/>
                          </a:solidFill>
                        </a:rPr>
                        <a:t>Set</a:t>
                      </a:r>
                      <a:r>
                        <a:rPr lang="en-GB" sz="1000" b="0" baseline="0" dirty="0">
                          <a:solidFill>
                            <a:schemeClr val="tx1"/>
                          </a:solidFill>
                        </a:rPr>
                        <a:t> B Grammar and Punctuation 1 (SAT Buster)</a:t>
                      </a:r>
                      <a:endParaRPr lang="en-GB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61293425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1" dirty="0">
                          <a:solidFill>
                            <a:schemeClr val="tx1"/>
                          </a:solidFill>
                        </a:rPr>
                        <a:t>Reading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/>
                        <a:t>Set A Test 5 (SAT Buster Reading)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2514216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1" dirty="0">
                          <a:solidFill>
                            <a:schemeClr val="tx1"/>
                          </a:solidFill>
                        </a:rPr>
                        <a:t>Times Tables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Practise your 6 and 9 times tables using the multiplication square</a:t>
                      </a:r>
                      <a:r>
                        <a:rPr lang="en-GB" sz="1000" baseline="0" dirty="0"/>
                        <a:t> to help you</a:t>
                      </a:r>
                      <a:endParaRPr lang="en-GB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16729754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1" dirty="0">
                          <a:solidFill>
                            <a:schemeClr val="tx1"/>
                          </a:solidFill>
                        </a:rPr>
                        <a:t>Spellings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/>
                        <a:t>Write a sentence for each of the words in the purple box on the year 3 and 4 spelling list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281074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955339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4016222"/>
              </p:ext>
            </p:extLst>
          </p:nvPr>
        </p:nvGraphicFramePr>
        <p:xfrm>
          <a:off x="0" y="311150"/>
          <a:ext cx="6637421" cy="939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7253">
                  <a:extLst>
                    <a:ext uri="{9D8B030D-6E8A-4147-A177-3AD203B41FA5}">
                      <a16:colId xmlns:a16="http://schemas.microsoft.com/office/drawing/2014/main" val="2868220433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379499526"/>
                    </a:ext>
                  </a:extLst>
                </a:gridCol>
                <a:gridCol w="5245768">
                  <a:extLst>
                    <a:ext uri="{9D8B030D-6E8A-4147-A177-3AD203B41FA5}">
                      <a16:colId xmlns:a16="http://schemas.microsoft.com/office/drawing/2014/main" val="239108500"/>
                    </a:ext>
                  </a:extLst>
                </a:gridCol>
              </a:tblGrid>
              <a:tr h="370840">
                <a:tc rowSpan="5">
                  <a:txBody>
                    <a:bodyPr/>
                    <a:lstStyle/>
                    <a:p>
                      <a:pPr algn="ctr"/>
                      <a:r>
                        <a:rPr lang="en-GB" sz="2000" b="0" dirty="0">
                          <a:solidFill>
                            <a:schemeClr val="tx1"/>
                          </a:solidFill>
                        </a:rPr>
                        <a:t>Day 6</a:t>
                      </a: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1" dirty="0">
                          <a:solidFill>
                            <a:schemeClr val="tx1"/>
                          </a:solidFill>
                        </a:rPr>
                        <a:t>Maths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00" b="0" dirty="0">
                          <a:solidFill>
                            <a:schemeClr val="tx1"/>
                          </a:solidFill>
                        </a:rPr>
                        <a:t>Set</a:t>
                      </a:r>
                      <a:r>
                        <a:rPr lang="en-GB" sz="1000" b="0" baseline="0" dirty="0">
                          <a:solidFill>
                            <a:schemeClr val="tx1"/>
                          </a:solidFill>
                        </a:rPr>
                        <a:t> A Arithmetic Test (SAT Buster)</a:t>
                      </a:r>
                    </a:p>
                    <a:p>
                      <a:pPr marL="171450" marR="0" lvl="0" indent="-1714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00" b="0" baseline="0" dirty="0">
                          <a:solidFill>
                            <a:schemeClr val="tx1"/>
                          </a:solidFill>
                        </a:rPr>
                        <a:t>Dividing fractions (Arithmetic)</a:t>
                      </a:r>
                      <a:endParaRPr lang="en-GB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62648950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1" dirty="0">
                          <a:solidFill>
                            <a:schemeClr val="tx1"/>
                          </a:solidFill>
                        </a:rPr>
                        <a:t>English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0" dirty="0">
                          <a:solidFill>
                            <a:schemeClr val="tx1"/>
                          </a:solidFill>
                        </a:rPr>
                        <a:t>Set</a:t>
                      </a:r>
                      <a:r>
                        <a:rPr lang="en-GB" sz="1000" b="0" baseline="0" dirty="0">
                          <a:solidFill>
                            <a:schemeClr val="tx1"/>
                          </a:solidFill>
                        </a:rPr>
                        <a:t> B Grammar and Punctuation 2 (SAT Buster)</a:t>
                      </a:r>
                      <a:endParaRPr lang="en-GB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07409010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1" dirty="0">
                          <a:solidFill>
                            <a:schemeClr val="tx1"/>
                          </a:solidFill>
                        </a:rPr>
                        <a:t>Reading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Set A Test 6 + Puzzle (SAT Buster Reading)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14292707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1" dirty="0">
                          <a:solidFill>
                            <a:schemeClr val="tx1"/>
                          </a:solidFill>
                        </a:rPr>
                        <a:t>Times tables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Practise your 4 and 8 times tables using the multiplication square</a:t>
                      </a:r>
                      <a:r>
                        <a:rPr lang="en-GB" sz="1000" baseline="0" dirty="0"/>
                        <a:t> to help you</a:t>
                      </a:r>
                      <a:endParaRPr lang="en-GB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33102922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1" dirty="0">
                          <a:solidFill>
                            <a:schemeClr val="tx1"/>
                          </a:solidFill>
                        </a:rPr>
                        <a:t>Spellings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Write a sentence for each of the words in the black box on the year 3 and 4 spelling list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83267145"/>
                  </a:ext>
                </a:extLst>
              </a:tr>
              <a:tr h="370840">
                <a:tc rowSpan="5">
                  <a:txBody>
                    <a:bodyPr/>
                    <a:lstStyle/>
                    <a:p>
                      <a:pPr algn="ctr"/>
                      <a:r>
                        <a:rPr lang="en-GB" sz="2000" b="0" dirty="0">
                          <a:solidFill>
                            <a:schemeClr val="tx1"/>
                          </a:solidFill>
                        </a:rPr>
                        <a:t>Day 7</a:t>
                      </a: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1" dirty="0">
                          <a:solidFill>
                            <a:schemeClr val="tx1"/>
                          </a:solidFill>
                        </a:rPr>
                        <a:t>Maths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00" b="0" dirty="0">
                          <a:solidFill>
                            <a:schemeClr val="tx1"/>
                          </a:solidFill>
                        </a:rPr>
                        <a:t>Set</a:t>
                      </a:r>
                      <a:r>
                        <a:rPr lang="en-GB" sz="1000" b="0" baseline="0" dirty="0">
                          <a:solidFill>
                            <a:schemeClr val="tx1"/>
                          </a:solidFill>
                        </a:rPr>
                        <a:t> B Test 1 (SAT Buster)</a:t>
                      </a:r>
                    </a:p>
                    <a:p>
                      <a:pPr marL="171450" marR="0" lvl="0" indent="-1714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00" b="0" baseline="0" dirty="0">
                          <a:solidFill>
                            <a:schemeClr val="tx1"/>
                          </a:solidFill>
                        </a:rPr>
                        <a:t>Division (Arithmetic)</a:t>
                      </a:r>
                      <a:endParaRPr lang="en-GB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20328169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1" dirty="0">
                          <a:solidFill>
                            <a:schemeClr val="tx1"/>
                          </a:solidFill>
                        </a:rPr>
                        <a:t>English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0" dirty="0">
                          <a:solidFill>
                            <a:schemeClr val="tx1"/>
                          </a:solidFill>
                        </a:rPr>
                        <a:t>Set</a:t>
                      </a:r>
                      <a:r>
                        <a:rPr lang="en-GB" sz="1000" b="0" baseline="0" dirty="0">
                          <a:solidFill>
                            <a:schemeClr val="tx1"/>
                          </a:solidFill>
                        </a:rPr>
                        <a:t> B Grammar and Punctuation 3 (SAT Buster)</a:t>
                      </a:r>
                      <a:endParaRPr lang="en-GB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16786436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1" dirty="0">
                          <a:solidFill>
                            <a:schemeClr val="tx1"/>
                          </a:solidFill>
                        </a:rPr>
                        <a:t>Reading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/>
                        <a:t>Set B Test 1 (SAT Buster Reading)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15504157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1" dirty="0">
                          <a:solidFill>
                            <a:schemeClr val="tx1"/>
                          </a:solidFill>
                        </a:rPr>
                        <a:t>Times Tables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Practise your 4 and 8 times tables using the multiplication square</a:t>
                      </a:r>
                      <a:r>
                        <a:rPr lang="en-GB" sz="1000" baseline="0" dirty="0"/>
                        <a:t> to help you</a:t>
                      </a:r>
                      <a:endParaRPr lang="en-GB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84849670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1" dirty="0">
                          <a:solidFill>
                            <a:schemeClr val="tx1"/>
                          </a:solidFill>
                        </a:rPr>
                        <a:t>Spellings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/>
                        <a:t>Write a sentence for each of the words in the Green box on the year 5 and 6 spelling list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28935019"/>
                  </a:ext>
                </a:extLst>
              </a:tr>
              <a:tr h="370840">
                <a:tc rowSpan="5">
                  <a:txBody>
                    <a:bodyPr/>
                    <a:lstStyle/>
                    <a:p>
                      <a:pPr algn="ctr"/>
                      <a:r>
                        <a:rPr lang="en-GB" sz="2000" b="0" dirty="0">
                          <a:solidFill>
                            <a:schemeClr val="tx1"/>
                          </a:solidFill>
                        </a:rPr>
                        <a:t>Day 8</a:t>
                      </a: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1" dirty="0">
                          <a:solidFill>
                            <a:schemeClr val="tx1"/>
                          </a:solidFill>
                        </a:rPr>
                        <a:t>Maths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dirty="0">
                          <a:solidFill>
                            <a:schemeClr val="tx1"/>
                          </a:solidFill>
                        </a:rPr>
                        <a:t>Set</a:t>
                      </a:r>
                      <a:r>
                        <a:rPr lang="en-GB" sz="1000" b="0" baseline="0" dirty="0">
                          <a:solidFill>
                            <a:schemeClr val="tx1"/>
                          </a:solidFill>
                        </a:rPr>
                        <a:t> B Test 2 (SAT Buster)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/>
                        <a:t>Negative numbers (Arithmetic)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98220579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1" dirty="0">
                          <a:solidFill>
                            <a:schemeClr val="tx1"/>
                          </a:solidFill>
                        </a:rPr>
                        <a:t>English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0" dirty="0">
                          <a:solidFill>
                            <a:schemeClr val="tx1"/>
                          </a:solidFill>
                        </a:rPr>
                        <a:t>Set</a:t>
                      </a:r>
                      <a:r>
                        <a:rPr lang="en-GB" sz="1000" b="0" baseline="0" dirty="0">
                          <a:solidFill>
                            <a:schemeClr val="tx1"/>
                          </a:solidFill>
                        </a:rPr>
                        <a:t> B Grammar and Punctuation 4 (SAT Buster)</a:t>
                      </a:r>
                      <a:endParaRPr lang="en-GB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22647222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1" dirty="0">
                          <a:solidFill>
                            <a:schemeClr val="tx1"/>
                          </a:solidFill>
                        </a:rPr>
                        <a:t>Reading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/>
                        <a:t>Set B Test 2 (SAT Buster Reading)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0512372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1" dirty="0">
                          <a:solidFill>
                            <a:schemeClr val="tx1"/>
                          </a:solidFill>
                        </a:rPr>
                        <a:t>Times Tables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Practise your 4 and 8 times tables using the multiplication square</a:t>
                      </a:r>
                      <a:r>
                        <a:rPr lang="en-GB" sz="1000" baseline="0" dirty="0"/>
                        <a:t> to help you</a:t>
                      </a:r>
                      <a:endParaRPr lang="en-GB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54492200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1" dirty="0">
                          <a:solidFill>
                            <a:schemeClr val="tx1"/>
                          </a:solidFill>
                        </a:rPr>
                        <a:t>Spellings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/>
                        <a:t>Write a sentence for each of the words in the orange box on the year 5 and 6 spelling list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73445536"/>
                  </a:ext>
                </a:extLst>
              </a:tr>
              <a:tr h="370840">
                <a:tc rowSpan="5">
                  <a:txBody>
                    <a:bodyPr/>
                    <a:lstStyle/>
                    <a:p>
                      <a:pPr algn="ctr"/>
                      <a:r>
                        <a:rPr lang="en-GB" sz="2000" b="0" dirty="0">
                          <a:solidFill>
                            <a:schemeClr val="tx1"/>
                          </a:solidFill>
                        </a:rPr>
                        <a:t>Day 9</a:t>
                      </a: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1" dirty="0">
                          <a:solidFill>
                            <a:schemeClr val="tx1"/>
                          </a:solidFill>
                        </a:rPr>
                        <a:t>Maths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dirty="0">
                          <a:solidFill>
                            <a:schemeClr val="tx1"/>
                          </a:solidFill>
                        </a:rPr>
                        <a:t>Set</a:t>
                      </a:r>
                      <a:r>
                        <a:rPr lang="en-GB" sz="1000" b="0" baseline="0" dirty="0">
                          <a:solidFill>
                            <a:schemeClr val="tx1"/>
                          </a:solidFill>
                        </a:rPr>
                        <a:t> B Test 3 (SAT Buster)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baseline="0" dirty="0">
                          <a:solidFill>
                            <a:schemeClr val="tx1"/>
                          </a:solidFill>
                        </a:rPr>
                        <a:t>Fractions of amounts (Arithmetic)</a:t>
                      </a:r>
                      <a:endParaRPr lang="en-GB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6286947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1" dirty="0">
                          <a:solidFill>
                            <a:schemeClr val="tx1"/>
                          </a:solidFill>
                        </a:rPr>
                        <a:t>English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0" dirty="0">
                          <a:solidFill>
                            <a:schemeClr val="tx1"/>
                          </a:solidFill>
                        </a:rPr>
                        <a:t>Set</a:t>
                      </a:r>
                      <a:r>
                        <a:rPr lang="en-GB" sz="1000" b="0" baseline="0" dirty="0">
                          <a:solidFill>
                            <a:schemeClr val="tx1"/>
                          </a:solidFill>
                        </a:rPr>
                        <a:t> C Grammar and Punctuation 1 (SAT Buster)</a:t>
                      </a:r>
                      <a:endParaRPr lang="en-GB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51436297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1" dirty="0">
                          <a:solidFill>
                            <a:schemeClr val="tx1"/>
                          </a:solidFill>
                        </a:rPr>
                        <a:t>Reading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/>
                        <a:t>Set B Test 3 (SAT Buster Reading)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15746418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1" dirty="0">
                          <a:solidFill>
                            <a:schemeClr val="tx1"/>
                          </a:solidFill>
                        </a:rPr>
                        <a:t>Times Tables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Practise your 4 and 8 times tables using the multiplication square</a:t>
                      </a:r>
                      <a:r>
                        <a:rPr lang="en-GB" sz="1000" baseline="0" dirty="0"/>
                        <a:t> to help you</a:t>
                      </a:r>
                      <a:endParaRPr lang="en-GB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7891041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1" dirty="0">
                          <a:solidFill>
                            <a:schemeClr val="tx1"/>
                          </a:solidFill>
                        </a:rPr>
                        <a:t>Spellings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/>
                        <a:t>Write a sentence for each of the words in the red box on the year 5 and 6 spelling list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32475646"/>
                  </a:ext>
                </a:extLst>
              </a:tr>
              <a:tr h="370840">
                <a:tc rowSpan="5">
                  <a:txBody>
                    <a:bodyPr/>
                    <a:lstStyle/>
                    <a:p>
                      <a:pPr algn="ctr"/>
                      <a:r>
                        <a:rPr lang="en-GB" sz="2000" b="0" dirty="0">
                          <a:solidFill>
                            <a:schemeClr val="tx1"/>
                          </a:solidFill>
                        </a:rPr>
                        <a:t>Day 10</a:t>
                      </a: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1" dirty="0">
                          <a:solidFill>
                            <a:schemeClr val="tx1"/>
                          </a:solidFill>
                        </a:rPr>
                        <a:t>Maths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dirty="0">
                          <a:solidFill>
                            <a:schemeClr val="tx1"/>
                          </a:solidFill>
                        </a:rPr>
                        <a:t>Set</a:t>
                      </a:r>
                      <a:r>
                        <a:rPr lang="en-GB" sz="1000" b="0" baseline="0" dirty="0">
                          <a:solidFill>
                            <a:schemeClr val="tx1"/>
                          </a:solidFill>
                        </a:rPr>
                        <a:t> B Test 4 (SAT Buster)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baseline="0" dirty="0">
                          <a:solidFill>
                            <a:schemeClr val="tx1"/>
                          </a:solidFill>
                        </a:rPr>
                        <a:t>Multiplying decimals (Arithmetic)</a:t>
                      </a:r>
                      <a:endParaRPr lang="en-GB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30936986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1" dirty="0">
                          <a:solidFill>
                            <a:schemeClr val="tx1"/>
                          </a:solidFill>
                        </a:rPr>
                        <a:t>English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0" dirty="0">
                          <a:solidFill>
                            <a:schemeClr val="tx1"/>
                          </a:solidFill>
                        </a:rPr>
                        <a:t>Set</a:t>
                      </a:r>
                      <a:r>
                        <a:rPr lang="en-GB" sz="1000" b="0" baseline="0" dirty="0">
                          <a:solidFill>
                            <a:schemeClr val="tx1"/>
                          </a:solidFill>
                        </a:rPr>
                        <a:t> C Grammar and Punctuation 2 (SAT Buster)</a:t>
                      </a:r>
                      <a:endParaRPr lang="en-GB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61293425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1" dirty="0">
                          <a:solidFill>
                            <a:schemeClr val="tx1"/>
                          </a:solidFill>
                        </a:rPr>
                        <a:t>Reading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/>
                        <a:t>Set B Test 4 (SAT Buster Reading)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2514216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1" dirty="0">
                          <a:solidFill>
                            <a:schemeClr val="tx1"/>
                          </a:solidFill>
                        </a:rPr>
                        <a:t>Times Tables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Practise your 4 and 8 times tables using the multiplication square</a:t>
                      </a:r>
                      <a:r>
                        <a:rPr lang="en-GB" sz="1000" baseline="0" dirty="0"/>
                        <a:t> to help you</a:t>
                      </a:r>
                      <a:endParaRPr lang="en-GB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16729754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1" dirty="0">
                          <a:solidFill>
                            <a:schemeClr val="tx1"/>
                          </a:solidFill>
                        </a:rPr>
                        <a:t>Spellings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/>
                        <a:t>Write a sentence for each of the words in the purple box on the year 5 and 6 spelling list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281074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948444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9821715"/>
              </p:ext>
            </p:extLst>
          </p:nvPr>
        </p:nvGraphicFramePr>
        <p:xfrm>
          <a:off x="0" y="368300"/>
          <a:ext cx="6637421" cy="939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7253">
                  <a:extLst>
                    <a:ext uri="{9D8B030D-6E8A-4147-A177-3AD203B41FA5}">
                      <a16:colId xmlns:a16="http://schemas.microsoft.com/office/drawing/2014/main" val="2868220433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379499526"/>
                    </a:ext>
                  </a:extLst>
                </a:gridCol>
                <a:gridCol w="5245768">
                  <a:extLst>
                    <a:ext uri="{9D8B030D-6E8A-4147-A177-3AD203B41FA5}">
                      <a16:colId xmlns:a16="http://schemas.microsoft.com/office/drawing/2014/main" val="239108500"/>
                    </a:ext>
                  </a:extLst>
                </a:gridCol>
              </a:tblGrid>
              <a:tr h="370840">
                <a:tc rowSpan="5">
                  <a:txBody>
                    <a:bodyPr/>
                    <a:lstStyle/>
                    <a:p>
                      <a:pPr algn="ctr"/>
                      <a:r>
                        <a:rPr lang="en-GB" sz="2000" b="0" dirty="0">
                          <a:solidFill>
                            <a:schemeClr val="tx1"/>
                          </a:solidFill>
                        </a:rPr>
                        <a:t>Day 11</a:t>
                      </a: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1" dirty="0">
                          <a:solidFill>
                            <a:schemeClr val="tx1"/>
                          </a:solidFill>
                        </a:rPr>
                        <a:t>Maths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dirty="0">
                          <a:solidFill>
                            <a:schemeClr val="tx1"/>
                          </a:solidFill>
                        </a:rPr>
                        <a:t>Set</a:t>
                      </a:r>
                      <a:r>
                        <a:rPr lang="en-GB" sz="1000" b="0" baseline="0" dirty="0">
                          <a:solidFill>
                            <a:schemeClr val="tx1"/>
                          </a:solidFill>
                        </a:rPr>
                        <a:t> B Test 5 (SAT Buster)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baseline="0" dirty="0">
                          <a:solidFill>
                            <a:schemeClr val="tx1"/>
                          </a:solidFill>
                        </a:rPr>
                        <a:t>Multiplying fractions (Arithmetic)</a:t>
                      </a:r>
                      <a:endParaRPr lang="en-GB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62648950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1" dirty="0">
                          <a:solidFill>
                            <a:schemeClr val="tx1"/>
                          </a:solidFill>
                        </a:rPr>
                        <a:t>English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0" dirty="0">
                          <a:solidFill>
                            <a:schemeClr val="tx1"/>
                          </a:solidFill>
                        </a:rPr>
                        <a:t>Set</a:t>
                      </a:r>
                      <a:r>
                        <a:rPr lang="en-GB" sz="1000" b="0" baseline="0" dirty="0">
                          <a:solidFill>
                            <a:schemeClr val="tx1"/>
                          </a:solidFill>
                        </a:rPr>
                        <a:t> C Grammar and Punctuation 3 (SAT Buster)</a:t>
                      </a:r>
                      <a:endParaRPr lang="en-GB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07409010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1" dirty="0">
                          <a:solidFill>
                            <a:schemeClr val="tx1"/>
                          </a:solidFill>
                        </a:rPr>
                        <a:t>Reading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Set B Test 5(SAT Buster Reading)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14292707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1" dirty="0">
                          <a:solidFill>
                            <a:schemeClr val="tx1"/>
                          </a:solidFill>
                        </a:rPr>
                        <a:t>Times tables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Practise your 7 and 12 times tables using the multiplication square</a:t>
                      </a:r>
                      <a:r>
                        <a:rPr lang="en-GB" sz="1000" baseline="0" dirty="0"/>
                        <a:t> to help you</a:t>
                      </a:r>
                      <a:endParaRPr lang="en-GB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33102922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1" dirty="0">
                          <a:solidFill>
                            <a:schemeClr val="tx1"/>
                          </a:solidFill>
                        </a:rPr>
                        <a:t>Spellings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/>
                        <a:t>Write a sentence for each of the words in the black box on the year 5 and 6 spelling list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83267145"/>
                  </a:ext>
                </a:extLst>
              </a:tr>
              <a:tr h="370840">
                <a:tc rowSpan="5">
                  <a:txBody>
                    <a:bodyPr/>
                    <a:lstStyle/>
                    <a:p>
                      <a:pPr algn="ctr"/>
                      <a:r>
                        <a:rPr lang="en-GB" sz="2000" b="0" dirty="0">
                          <a:solidFill>
                            <a:schemeClr val="tx1"/>
                          </a:solidFill>
                        </a:rPr>
                        <a:t>Day 12</a:t>
                      </a: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1" dirty="0">
                          <a:solidFill>
                            <a:schemeClr val="tx1"/>
                          </a:solidFill>
                        </a:rPr>
                        <a:t>Maths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dirty="0">
                          <a:solidFill>
                            <a:schemeClr val="tx1"/>
                          </a:solidFill>
                        </a:rPr>
                        <a:t>Set</a:t>
                      </a:r>
                      <a:r>
                        <a:rPr lang="en-GB" sz="1000" b="0" baseline="0" dirty="0">
                          <a:solidFill>
                            <a:schemeClr val="tx1"/>
                          </a:solidFill>
                        </a:rPr>
                        <a:t> B Arithmetic Test (SAT Buster)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baseline="0" dirty="0">
                          <a:solidFill>
                            <a:schemeClr val="tx1"/>
                          </a:solidFill>
                        </a:rPr>
                        <a:t>Powers and roots (Arithmetic)</a:t>
                      </a:r>
                      <a:endParaRPr lang="en-GB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20328169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1" dirty="0">
                          <a:solidFill>
                            <a:schemeClr val="tx1"/>
                          </a:solidFill>
                        </a:rPr>
                        <a:t>English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0" dirty="0">
                          <a:solidFill>
                            <a:schemeClr val="tx1"/>
                          </a:solidFill>
                        </a:rPr>
                        <a:t>Set</a:t>
                      </a:r>
                      <a:r>
                        <a:rPr lang="en-GB" sz="1000" b="0" baseline="0" dirty="0">
                          <a:solidFill>
                            <a:schemeClr val="tx1"/>
                          </a:solidFill>
                        </a:rPr>
                        <a:t> C Grammar and Punctuation 4 (SAT Buster)</a:t>
                      </a:r>
                      <a:endParaRPr lang="en-GB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16786436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1" dirty="0">
                          <a:solidFill>
                            <a:schemeClr val="tx1"/>
                          </a:solidFill>
                        </a:rPr>
                        <a:t>Reading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/>
                        <a:t>Set B Test 6 + Puzzle (SAT Buster Reading)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15504157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1" dirty="0">
                          <a:solidFill>
                            <a:schemeClr val="tx1"/>
                          </a:solidFill>
                        </a:rPr>
                        <a:t>Times Tables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Practise your 7 and 12 times tables using the multiplication square</a:t>
                      </a:r>
                      <a:r>
                        <a:rPr lang="en-GB" sz="1000" baseline="0" dirty="0"/>
                        <a:t> to help you</a:t>
                      </a:r>
                      <a:endParaRPr lang="en-GB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84849670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1" dirty="0">
                          <a:solidFill>
                            <a:schemeClr val="tx1"/>
                          </a:solidFill>
                        </a:rPr>
                        <a:t>Spellings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/>
                        <a:t>Write a sentence for each of the words in the blue box on the year 5 and 6 spelling list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28935019"/>
                  </a:ext>
                </a:extLst>
              </a:tr>
              <a:tr h="370840">
                <a:tc rowSpan="5">
                  <a:txBody>
                    <a:bodyPr/>
                    <a:lstStyle/>
                    <a:p>
                      <a:pPr algn="ctr"/>
                      <a:r>
                        <a:rPr lang="en-GB" sz="2000" b="0" dirty="0">
                          <a:solidFill>
                            <a:schemeClr val="tx1"/>
                          </a:solidFill>
                        </a:rPr>
                        <a:t>Day 13</a:t>
                      </a: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1" dirty="0">
                          <a:solidFill>
                            <a:schemeClr val="tx1"/>
                          </a:solidFill>
                        </a:rPr>
                        <a:t>Maths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dirty="0">
                          <a:solidFill>
                            <a:schemeClr val="tx1"/>
                          </a:solidFill>
                        </a:rPr>
                        <a:t>Set</a:t>
                      </a:r>
                      <a:r>
                        <a:rPr lang="en-GB" sz="1000" b="0" baseline="0" dirty="0">
                          <a:solidFill>
                            <a:schemeClr val="tx1"/>
                          </a:solidFill>
                        </a:rPr>
                        <a:t> C Test 1 (SAT Buster)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baseline="0" dirty="0">
                          <a:solidFill>
                            <a:schemeClr val="tx1"/>
                          </a:solidFill>
                        </a:rPr>
                        <a:t>Subtraction of whole numbers (Arithmetic)</a:t>
                      </a:r>
                      <a:endParaRPr lang="en-GB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98220579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1" dirty="0">
                          <a:solidFill>
                            <a:schemeClr val="tx1"/>
                          </a:solidFill>
                        </a:rPr>
                        <a:t>English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0" dirty="0">
                          <a:solidFill>
                            <a:schemeClr val="tx1"/>
                          </a:solidFill>
                        </a:rPr>
                        <a:t>Set</a:t>
                      </a:r>
                      <a:r>
                        <a:rPr lang="en-GB" sz="1000" b="0" baseline="0" dirty="0">
                          <a:solidFill>
                            <a:schemeClr val="tx1"/>
                          </a:solidFill>
                        </a:rPr>
                        <a:t> A Grammar and Punctuation Puzzle (SAT Buster)</a:t>
                      </a:r>
                      <a:endParaRPr lang="en-GB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22647222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1" dirty="0">
                          <a:solidFill>
                            <a:schemeClr val="tx1"/>
                          </a:solidFill>
                        </a:rPr>
                        <a:t>Reading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/>
                        <a:t>Set C Test 1 (SAT Buster Reading)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0512372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1" dirty="0">
                          <a:solidFill>
                            <a:schemeClr val="tx1"/>
                          </a:solidFill>
                        </a:rPr>
                        <a:t>Times Tables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Practise your 7 and 12 times tables using the multiplication square</a:t>
                      </a:r>
                      <a:r>
                        <a:rPr lang="en-GB" sz="1000" baseline="0" dirty="0"/>
                        <a:t> to help you</a:t>
                      </a:r>
                      <a:endParaRPr lang="en-GB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54492200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1" dirty="0">
                          <a:solidFill>
                            <a:schemeClr val="tx1"/>
                          </a:solidFill>
                        </a:rPr>
                        <a:t>Spellings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/>
                        <a:t>Write a sentence for each of the words in the yellow box on the year 5 and 6 spelling list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73445536"/>
                  </a:ext>
                </a:extLst>
              </a:tr>
              <a:tr h="370840">
                <a:tc rowSpan="5">
                  <a:txBody>
                    <a:bodyPr/>
                    <a:lstStyle/>
                    <a:p>
                      <a:pPr algn="ctr"/>
                      <a:r>
                        <a:rPr lang="en-GB" sz="2000" b="0" dirty="0">
                          <a:solidFill>
                            <a:schemeClr val="tx1"/>
                          </a:solidFill>
                        </a:rPr>
                        <a:t>Day 14</a:t>
                      </a: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1" dirty="0">
                          <a:solidFill>
                            <a:schemeClr val="tx1"/>
                          </a:solidFill>
                        </a:rPr>
                        <a:t>Maths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dirty="0">
                          <a:solidFill>
                            <a:schemeClr val="tx1"/>
                          </a:solidFill>
                        </a:rPr>
                        <a:t>Set</a:t>
                      </a:r>
                      <a:r>
                        <a:rPr lang="en-GB" sz="1000" b="0" baseline="0" dirty="0">
                          <a:solidFill>
                            <a:schemeClr val="tx1"/>
                          </a:solidFill>
                        </a:rPr>
                        <a:t> C Test 2 (SAT Buster)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baseline="0" dirty="0">
                          <a:solidFill>
                            <a:schemeClr val="tx1"/>
                          </a:solidFill>
                        </a:rPr>
                        <a:t>10, 100 and 1000 mixed operation (Arithmetic)</a:t>
                      </a:r>
                      <a:endParaRPr lang="en-GB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6286947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1" dirty="0">
                          <a:solidFill>
                            <a:schemeClr val="tx1"/>
                          </a:solidFill>
                        </a:rPr>
                        <a:t>English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0" dirty="0">
                          <a:solidFill>
                            <a:schemeClr val="tx1"/>
                          </a:solidFill>
                        </a:rPr>
                        <a:t>Set</a:t>
                      </a:r>
                      <a:r>
                        <a:rPr lang="en-GB" sz="1000" b="0" baseline="0" dirty="0">
                          <a:solidFill>
                            <a:schemeClr val="tx1"/>
                          </a:solidFill>
                        </a:rPr>
                        <a:t> B Grammar and Punctuation Puzzle (SAT Buster)</a:t>
                      </a:r>
                      <a:endParaRPr lang="en-GB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51436297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1" dirty="0">
                          <a:solidFill>
                            <a:schemeClr val="tx1"/>
                          </a:solidFill>
                        </a:rPr>
                        <a:t>Reading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/>
                        <a:t>Set C Test 2 (SAT Buster Reading)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15746418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1" dirty="0">
                          <a:solidFill>
                            <a:schemeClr val="tx1"/>
                          </a:solidFill>
                        </a:rPr>
                        <a:t>Times Tables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Practise your 7 and 12 times tables using the multiplication square</a:t>
                      </a:r>
                      <a:r>
                        <a:rPr lang="en-GB" sz="1000" baseline="0" dirty="0"/>
                        <a:t> to help you</a:t>
                      </a:r>
                      <a:endParaRPr lang="en-GB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7891041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1" dirty="0">
                          <a:solidFill>
                            <a:schemeClr val="tx1"/>
                          </a:solidFill>
                        </a:rPr>
                        <a:t>Spellings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/>
                        <a:t>Write a sentence for each of the words in </a:t>
                      </a:r>
                      <a:r>
                        <a:rPr lang="en-GB" sz="1000"/>
                        <a:t>the Grey </a:t>
                      </a:r>
                      <a:r>
                        <a:rPr lang="en-GB" sz="1000" dirty="0"/>
                        <a:t>box on the year 5 and 6 spelling list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32475646"/>
                  </a:ext>
                </a:extLst>
              </a:tr>
              <a:tr h="370840">
                <a:tc rowSpan="5">
                  <a:txBody>
                    <a:bodyPr/>
                    <a:lstStyle/>
                    <a:p>
                      <a:pPr algn="ctr"/>
                      <a:r>
                        <a:rPr lang="en-GB" sz="2000" b="0" dirty="0">
                          <a:solidFill>
                            <a:schemeClr val="tx1"/>
                          </a:solidFill>
                        </a:rPr>
                        <a:t>Day 15</a:t>
                      </a: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1" dirty="0">
                          <a:solidFill>
                            <a:schemeClr val="tx1"/>
                          </a:solidFill>
                        </a:rPr>
                        <a:t>Maths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dirty="0">
                          <a:solidFill>
                            <a:schemeClr val="tx1"/>
                          </a:solidFill>
                        </a:rPr>
                        <a:t>Set</a:t>
                      </a:r>
                      <a:r>
                        <a:rPr lang="en-GB" sz="1000" b="0" baseline="0" dirty="0">
                          <a:solidFill>
                            <a:schemeClr val="tx1"/>
                          </a:solidFill>
                        </a:rPr>
                        <a:t> C Test 3 (SAT Buster)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baseline="0" dirty="0">
                          <a:solidFill>
                            <a:schemeClr val="tx1"/>
                          </a:solidFill>
                        </a:rPr>
                        <a:t>Subtracting fractions (Arithmetic)</a:t>
                      </a:r>
                      <a:endParaRPr lang="en-GB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30936986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1" dirty="0">
                          <a:solidFill>
                            <a:schemeClr val="tx1"/>
                          </a:solidFill>
                        </a:rPr>
                        <a:t>English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0" dirty="0">
                          <a:solidFill>
                            <a:schemeClr val="tx1"/>
                          </a:solidFill>
                        </a:rPr>
                        <a:t>Set</a:t>
                      </a:r>
                      <a:r>
                        <a:rPr lang="en-GB" sz="1000" b="0" baseline="0" dirty="0">
                          <a:solidFill>
                            <a:schemeClr val="tx1"/>
                          </a:solidFill>
                        </a:rPr>
                        <a:t> C Grammar and Punctuation Puzzle (SAT Buster)</a:t>
                      </a:r>
                      <a:endParaRPr lang="en-GB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61293425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1" dirty="0">
                          <a:solidFill>
                            <a:schemeClr val="tx1"/>
                          </a:solidFill>
                        </a:rPr>
                        <a:t>Reading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/>
                        <a:t>Set C Test 3 (SAT Buster Reading)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2514216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1" dirty="0">
                          <a:solidFill>
                            <a:schemeClr val="tx1"/>
                          </a:solidFill>
                        </a:rPr>
                        <a:t>Times Tables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Practise your 7 and 12 times tables using the multiplication square</a:t>
                      </a:r>
                      <a:r>
                        <a:rPr lang="en-GB" sz="1000" baseline="0" dirty="0"/>
                        <a:t> to help you</a:t>
                      </a:r>
                      <a:endParaRPr lang="en-GB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16729754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1" dirty="0">
                          <a:solidFill>
                            <a:schemeClr val="tx1"/>
                          </a:solidFill>
                        </a:rPr>
                        <a:t>Spellings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/>
                        <a:t>Write a sentence for each of the words in the gold (t) box on the year 5 and 6 spelling list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281074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630170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6167</TotalTime>
  <Words>1128</Words>
  <Application>Microsoft Office PowerPoint</Application>
  <PresentationFormat>A4 Paper (210x297 mm)</PresentationFormat>
  <Paragraphs>180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Simon Cheeseman</dc:creator>
  <cp:lastModifiedBy>Joanne Cresswell</cp:lastModifiedBy>
  <cp:revision>14</cp:revision>
  <cp:lastPrinted>2020-03-16T10:16:33Z</cp:lastPrinted>
  <dcterms:created xsi:type="dcterms:W3CDTF">2020-03-12T13:54:05Z</dcterms:created>
  <dcterms:modified xsi:type="dcterms:W3CDTF">2020-03-17T14:48:44Z</dcterms:modified>
</cp:coreProperties>
</file>