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8" r:id="rId2"/>
    <p:sldId id="265" r:id="rId3"/>
    <p:sldId id="257" r:id="rId4"/>
    <p:sldId id="267" r:id="rId5"/>
    <p:sldId id="259" r:id="rId6"/>
    <p:sldId id="271" r:id="rId7"/>
    <p:sldId id="260" r:id="rId8"/>
    <p:sldId id="262" r:id="rId9"/>
    <p:sldId id="272" r:id="rId10"/>
    <p:sldId id="261" r:id="rId11"/>
    <p:sldId id="266" r:id="rId12"/>
    <p:sldId id="264"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51"/>
  </p:normalViewPr>
  <p:slideViewPr>
    <p:cSldViewPr snapToGrid="0" snapToObjects="1">
      <p:cViewPr varScale="1">
        <p:scale>
          <a:sx n="77" d="100"/>
          <a:sy n="77"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69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67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80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52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700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015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76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018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32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545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61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66722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5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85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257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03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83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1499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channel/UCo7fbLgY2oA_cFCIg9GdxtQ"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_zJ1OkNMx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o7fbLgY2oA_cFCIg9GdxtQ"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o7fbLgY2oA_cFCIg9GdxtQ"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_zJ1OkNMx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channel/UCo7fbLgY2oA_cFCIg9Gdxt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_zJ1OkNMx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9D3B6-A7A2-294B-9E89-B9C06FBA783E}"/>
              </a:ext>
            </a:extLst>
          </p:cNvPr>
          <p:cNvSpPr txBox="1"/>
          <p:nvPr/>
        </p:nvSpPr>
        <p:spPr>
          <a:xfrm>
            <a:off x="2711128" y="2122714"/>
            <a:ext cx="6190284" cy="1754326"/>
          </a:xfrm>
          <a:prstGeom prst="rect">
            <a:avLst/>
          </a:prstGeom>
          <a:noFill/>
        </p:spPr>
        <p:txBody>
          <a:bodyPr wrap="none" rtlCol="0">
            <a:spAutoFit/>
          </a:bodyPr>
          <a:lstStyle/>
          <a:p>
            <a:pPr algn="ctr"/>
            <a:r>
              <a:rPr lang="en-US" sz="3600" dirty="0">
                <a:latin typeface="Chalkboard SE" panose="03050602040202020205" pitchFamily="66" charset="77"/>
              </a:rPr>
              <a:t>PHONICS</a:t>
            </a:r>
          </a:p>
          <a:p>
            <a:pPr algn="ctr"/>
            <a:r>
              <a:rPr lang="en-US" sz="3600" dirty="0">
                <a:latin typeface="Chalkboard SE" panose="03050602040202020205" pitchFamily="66" charset="77"/>
              </a:rPr>
              <a:t>week 1 </a:t>
            </a:r>
          </a:p>
          <a:p>
            <a:pPr algn="ctr"/>
            <a:r>
              <a:rPr lang="en-US" sz="3600" dirty="0">
                <a:latin typeface="Chalkboard SE" panose="03050602040202020205" pitchFamily="66" charset="77"/>
              </a:rPr>
              <a:t>week beginning 22</a:t>
            </a:r>
            <a:r>
              <a:rPr lang="en-US" sz="3600" baseline="30000" dirty="0">
                <a:latin typeface="Chalkboard SE" panose="03050602040202020205" pitchFamily="66" charset="77"/>
              </a:rPr>
              <a:t>nd</a:t>
            </a:r>
            <a:r>
              <a:rPr lang="en-US" sz="3600" dirty="0">
                <a:latin typeface="Chalkboard SE" panose="03050602040202020205" pitchFamily="66" charset="77"/>
              </a:rPr>
              <a:t> June 2020</a:t>
            </a:r>
          </a:p>
        </p:txBody>
      </p:sp>
      <p:pic>
        <p:nvPicPr>
          <p:cNvPr id="4" name="Picture 3">
            <a:extLst>
              <a:ext uri="{FF2B5EF4-FFF2-40B4-BE49-F238E27FC236}">
                <a16:creationId xmlns:a16="http://schemas.microsoft.com/office/drawing/2014/main" id="{267EC39C-A3A9-C240-982C-2399E0B5CA07}"/>
              </a:ext>
            </a:extLst>
          </p:cNvPr>
          <p:cNvPicPr>
            <a:picLocks noChangeAspect="1"/>
          </p:cNvPicPr>
          <p:nvPr/>
        </p:nvPicPr>
        <p:blipFill>
          <a:blip r:embed="rId2"/>
          <a:stretch>
            <a:fillRect/>
          </a:stretch>
        </p:blipFill>
        <p:spPr>
          <a:xfrm>
            <a:off x="8184194" y="738415"/>
            <a:ext cx="3126970" cy="1547585"/>
          </a:xfrm>
          <a:prstGeom prst="rect">
            <a:avLst/>
          </a:prstGeom>
        </p:spPr>
      </p:pic>
      <p:pic>
        <p:nvPicPr>
          <p:cNvPr id="6" name="Picture 5">
            <a:extLst>
              <a:ext uri="{FF2B5EF4-FFF2-40B4-BE49-F238E27FC236}">
                <a16:creationId xmlns:a16="http://schemas.microsoft.com/office/drawing/2014/main" id="{978F4139-C172-3147-BB6E-06AB381D826B}"/>
              </a:ext>
            </a:extLst>
          </p:cNvPr>
          <p:cNvPicPr>
            <a:picLocks noChangeAspect="1"/>
          </p:cNvPicPr>
          <p:nvPr/>
        </p:nvPicPr>
        <p:blipFill>
          <a:blip r:embed="rId3"/>
          <a:stretch>
            <a:fillRect/>
          </a:stretch>
        </p:blipFill>
        <p:spPr>
          <a:xfrm rot="20504099">
            <a:off x="863820" y="1173130"/>
            <a:ext cx="3301831" cy="1549147"/>
          </a:xfrm>
          <a:prstGeom prst="rect">
            <a:avLst/>
          </a:prstGeom>
        </p:spPr>
      </p:pic>
    </p:spTree>
    <p:extLst>
      <p:ext uri="{BB962C8B-B14F-4D97-AF65-F5344CB8AC3E}">
        <p14:creationId xmlns:p14="http://schemas.microsoft.com/office/powerpoint/2010/main" val="244983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02EE6-2E15-0F47-839C-28CC7CED63DE}"/>
              </a:ext>
            </a:extLst>
          </p:cNvPr>
          <p:cNvSpPr txBox="1"/>
          <p:nvPr/>
        </p:nvSpPr>
        <p:spPr>
          <a:xfrm>
            <a:off x="849086" y="849085"/>
            <a:ext cx="2311467" cy="400110"/>
          </a:xfrm>
          <a:prstGeom prst="rect">
            <a:avLst/>
          </a:prstGeom>
          <a:noFill/>
        </p:spPr>
        <p:txBody>
          <a:bodyPr wrap="none" rtlCol="0">
            <a:spAutoFit/>
          </a:bodyPr>
          <a:lstStyle/>
          <a:p>
            <a:r>
              <a:rPr lang="en-US" sz="2000" dirty="0">
                <a:latin typeface="+mj-lt"/>
              </a:rPr>
              <a:t>Lesson 3 Wednesday </a:t>
            </a:r>
          </a:p>
        </p:txBody>
      </p:sp>
      <p:sp>
        <p:nvSpPr>
          <p:cNvPr id="3" name="TextBox 2">
            <a:extLst>
              <a:ext uri="{FF2B5EF4-FFF2-40B4-BE49-F238E27FC236}">
                <a16:creationId xmlns:a16="http://schemas.microsoft.com/office/drawing/2014/main" id="{CC2CA5B8-AFD9-F047-93B1-D6C23DDC9027}"/>
              </a:ext>
            </a:extLst>
          </p:cNvPr>
          <p:cNvSpPr txBox="1"/>
          <p:nvPr/>
        </p:nvSpPr>
        <p:spPr>
          <a:xfrm>
            <a:off x="1012372" y="1959428"/>
            <a:ext cx="8120743" cy="1846659"/>
          </a:xfrm>
          <a:prstGeom prst="rect">
            <a:avLst/>
          </a:prstGeom>
          <a:noFill/>
        </p:spPr>
        <p:txBody>
          <a:bodyPr wrap="square" rtlCol="0">
            <a:spAutoFit/>
          </a:bodyPr>
          <a:lstStyle/>
          <a:p>
            <a:r>
              <a:rPr lang="en-US" sz="2400" dirty="0">
                <a:solidFill>
                  <a:srgbClr val="00B050"/>
                </a:solidFill>
                <a:latin typeface="+mj-lt"/>
              </a:rPr>
              <a:t>Today you are going to review the digraph ea.</a:t>
            </a:r>
          </a:p>
          <a:p>
            <a:endParaRPr lang="en-US" sz="2400" dirty="0">
              <a:solidFill>
                <a:srgbClr val="00B050"/>
              </a:solidFill>
              <a:latin typeface="+mj-lt"/>
            </a:endParaRPr>
          </a:p>
          <a:p>
            <a:r>
              <a:rPr lang="en-US" sz="2400" dirty="0">
                <a:solidFill>
                  <a:srgbClr val="00B050"/>
                </a:solidFill>
                <a:latin typeface="+mj-lt"/>
              </a:rPr>
              <a:t>Follow the link below and choose set 3 speed sounds to start the lesson.</a:t>
            </a:r>
          </a:p>
          <a:p>
            <a:endParaRPr lang="en-US" dirty="0">
              <a:solidFill>
                <a:srgbClr val="0070C0"/>
              </a:solidFill>
              <a:latin typeface="Chalkboard SE" panose="03050602040202020205" pitchFamily="66" charset="77"/>
            </a:endParaRPr>
          </a:p>
        </p:txBody>
      </p:sp>
      <p:sp>
        <p:nvSpPr>
          <p:cNvPr id="4" name="TextBox 3">
            <a:extLst>
              <a:ext uri="{FF2B5EF4-FFF2-40B4-BE49-F238E27FC236}">
                <a16:creationId xmlns:a16="http://schemas.microsoft.com/office/drawing/2014/main" id="{7182C90B-D5B6-044E-B305-0B47EBB093EC}"/>
              </a:ext>
            </a:extLst>
          </p:cNvPr>
          <p:cNvSpPr txBox="1"/>
          <p:nvPr/>
        </p:nvSpPr>
        <p:spPr>
          <a:xfrm>
            <a:off x="978109" y="4005943"/>
            <a:ext cx="8497198" cy="1908215"/>
          </a:xfrm>
          <a:prstGeom prst="rect">
            <a:avLst/>
          </a:prstGeom>
          <a:noFill/>
        </p:spPr>
        <p:txBody>
          <a:bodyPr wrap="none" rtlCol="0">
            <a:spAutoFit/>
          </a:bodyPr>
          <a:lstStyle/>
          <a:p>
            <a:endParaRPr lang="en-US" dirty="0">
              <a:solidFill>
                <a:srgbClr val="0070C0"/>
              </a:solidFill>
              <a:latin typeface="Chalkboard SE" panose="03050602040202020205" pitchFamily="66" charset="77"/>
            </a:endParaRPr>
          </a:p>
          <a:p>
            <a:r>
              <a:rPr lang="en-GB" sz="2000" dirty="0">
                <a:solidFill>
                  <a:schemeClr val="accent3"/>
                </a:solidFill>
                <a:hlinkClick r:id="rId2">
                  <a:extLst>
                    <a:ext uri="{A12FA001-AC4F-418D-AE19-62706E023703}">
                      <ahyp:hlinkClr xmlns:ahyp="http://schemas.microsoft.com/office/drawing/2018/hyperlinkcolor" xmlns="" val="tx"/>
                    </a:ext>
                  </a:extLst>
                </a:hlinkClick>
              </a:rPr>
              <a:t>https://www.youtube.com/channel/UCo7fbLgY2oA_cFCIg9GdxtQ</a:t>
            </a:r>
            <a:endParaRPr lang="en-GB" sz="2000" dirty="0">
              <a:solidFill>
                <a:schemeClr val="accent3"/>
              </a:solidFill>
            </a:endParaRPr>
          </a:p>
          <a:p>
            <a:endParaRPr lang="en-GB" sz="2000" dirty="0">
              <a:solidFill>
                <a:srgbClr val="00B050"/>
              </a:solidFill>
              <a:latin typeface="Chalkboard SE" panose="03050602040202020205" pitchFamily="66" charset="77"/>
            </a:endParaRPr>
          </a:p>
          <a:p>
            <a:r>
              <a:rPr lang="en-GB" sz="2000" dirty="0">
                <a:solidFill>
                  <a:srgbClr val="00B050"/>
                </a:solidFill>
                <a:latin typeface="+mj-lt"/>
              </a:rPr>
              <a:t>Once the lesson has finished try to read the words with the </a:t>
            </a:r>
            <a:r>
              <a:rPr lang="en-GB" sz="2000" dirty="0" err="1">
                <a:solidFill>
                  <a:srgbClr val="00B050"/>
                </a:solidFill>
                <a:latin typeface="+mj-lt"/>
              </a:rPr>
              <a:t>ea</a:t>
            </a:r>
            <a:r>
              <a:rPr lang="en-GB" sz="2000" dirty="0">
                <a:solidFill>
                  <a:srgbClr val="00B050"/>
                </a:solidFill>
                <a:latin typeface="+mj-lt"/>
              </a:rPr>
              <a:t> digraph and the alien</a:t>
            </a:r>
          </a:p>
          <a:p>
            <a:r>
              <a:rPr lang="en-GB" sz="2000" dirty="0">
                <a:solidFill>
                  <a:srgbClr val="00B050"/>
                </a:solidFill>
                <a:latin typeface="+mj-lt"/>
              </a:rPr>
              <a:t>(nonsense) words on the next two slides.</a:t>
            </a:r>
            <a:endParaRPr lang="en-US" sz="2000" dirty="0">
              <a:solidFill>
                <a:srgbClr val="00B050"/>
              </a:solidFill>
              <a:latin typeface="+mj-lt"/>
            </a:endParaRPr>
          </a:p>
          <a:p>
            <a:endParaRPr lang="en-US" sz="2000" dirty="0">
              <a:solidFill>
                <a:srgbClr val="00B050"/>
              </a:solidFill>
              <a:latin typeface="Chalkboard SE" panose="03050602040202020205" pitchFamily="66" charset="77"/>
            </a:endParaRPr>
          </a:p>
        </p:txBody>
      </p:sp>
      <p:pic>
        <p:nvPicPr>
          <p:cNvPr id="5" name="Picture 4">
            <a:extLst>
              <a:ext uri="{FF2B5EF4-FFF2-40B4-BE49-F238E27FC236}">
                <a16:creationId xmlns:a16="http://schemas.microsoft.com/office/drawing/2014/main" id="{D0BCEFA3-F236-0640-95DD-B937260C111C}"/>
              </a:ext>
            </a:extLst>
          </p:cNvPr>
          <p:cNvPicPr>
            <a:picLocks noChangeAspect="1"/>
          </p:cNvPicPr>
          <p:nvPr/>
        </p:nvPicPr>
        <p:blipFill>
          <a:blip r:embed="rId3"/>
          <a:stretch>
            <a:fillRect/>
          </a:stretch>
        </p:blipFill>
        <p:spPr>
          <a:xfrm>
            <a:off x="9710057" y="683986"/>
            <a:ext cx="1797050" cy="889387"/>
          </a:xfrm>
          <a:prstGeom prst="rect">
            <a:avLst/>
          </a:prstGeom>
        </p:spPr>
      </p:pic>
      <p:pic>
        <p:nvPicPr>
          <p:cNvPr id="6" name="Picture 5">
            <a:extLst>
              <a:ext uri="{FF2B5EF4-FFF2-40B4-BE49-F238E27FC236}">
                <a16:creationId xmlns:a16="http://schemas.microsoft.com/office/drawing/2014/main" id="{A224C93A-7CC0-0048-91EE-32EAD67DC6BA}"/>
              </a:ext>
            </a:extLst>
          </p:cNvPr>
          <p:cNvPicPr>
            <a:picLocks noChangeAspect="1"/>
          </p:cNvPicPr>
          <p:nvPr/>
        </p:nvPicPr>
        <p:blipFill>
          <a:blip r:embed="rId4"/>
          <a:stretch>
            <a:fillRect/>
          </a:stretch>
        </p:blipFill>
        <p:spPr>
          <a:xfrm rot="21275660">
            <a:off x="8992379" y="2874273"/>
            <a:ext cx="1927274" cy="904235"/>
          </a:xfrm>
          <a:prstGeom prst="rect">
            <a:avLst/>
          </a:prstGeom>
        </p:spPr>
      </p:pic>
    </p:spTree>
    <p:extLst>
      <p:ext uri="{BB962C8B-B14F-4D97-AF65-F5344CB8AC3E}">
        <p14:creationId xmlns:p14="http://schemas.microsoft.com/office/powerpoint/2010/main" val="178193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DBE388-0C6E-4446-A1EF-484DCA5561DA}"/>
              </a:ext>
            </a:extLst>
          </p:cNvPr>
          <p:cNvSpPr txBox="1"/>
          <p:nvPr/>
        </p:nvSpPr>
        <p:spPr>
          <a:xfrm>
            <a:off x="664028" y="772886"/>
            <a:ext cx="7721794" cy="830997"/>
          </a:xfrm>
          <a:prstGeom prst="rect">
            <a:avLst/>
          </a:prstGeom>
          <a:noFill/>
        </p:spPr>
        <p:txBody>
          <a:bodyPr wrap="none" rtlCol="0">
            <a:spAutoFit/>
          </a:bodyPr>
          <a:lstStyle/>
          <a:p>
            <a:r>
              <a:rPr lang="en-US" sz="2400" dirty="0">
                <a:latin typeface="Chalkboard SE" panose="03050602040202020205" pitchFamily="66" charset="77"/>
              </a:rPr>
              <a:t>Can you read the words and put them in a sentence? </a:t>
            </a:r>
          </a:p>
          <a:p>
            <a:r>
              <a:rPr lang="en-US" sz="2400" dirty="0">
                <a:latin typeface="Chalkboard SE" panose="03050602040202020205" pitchFamily="66" charset="77"/>
              </a:rPr>
              <a:t>Say your sentence to someone. </a:t>
            </a:r>
          </a:p>
        </p:txBody>
      </p:sp>
      <p:pic>
        <p:nvPicPr>
          <p:cNvPr id="5" name="Picture 4">
            <a:extLst>
              <a:ext uri="{FF2B5EF4-FFF2-40B4-BE49-F238E27FC236}">
                <a16:creationId xmlns:a16="http://schemas.microsoft.com/office/drawing/2014/main" id="{1BA7120B-E101-7B4D-85E2-D65BC1E97566}"/>
              </a:ext>
            </a:extLst>
          </p:cNvPr>
          <p:cNvPicPr>
            <a:picLocks noChangeAspect="1"/>
          </p:cNvPicPr>
          <p:nvPr/>
        </p:nvPicPr>
        <p:blipFill>
          <a:blip r:embed="rId2"/>
          <a:stretch>
            <a:fillRect/>
          </a:stretch>
        </p:blipFill>
        <p:spPr>
          <a:xfrm>
            <a:off x="9710057" y="651329"/>
            <a:ext cx="1797050" cy="889387"/>
          </a:xfrm>
          <a:prstGeom prst="rect">
            <a:avLst/>
          </a:prstGeom>
        </p:spPr>
      </p:pic>
      <p:pic>
        <p:nvPicPr>
          <p:cNvPr id="2" name="Picture 1">
            <a:extLst>
              <a:ext uri="{FF2B5EF4-FFF2-40B4-BE49-F238E27FC236}">
                <a16:creationId xmlns:a16="http://schemas.microsoft.com/office/drawing/2014/main" id="{ABF12BDE-0B07-4228-876E-D55A5C18449D}"/>
              </a:ext>
            </a:extLst>
          </p:cNvPr>
          <p:cNvPicPr>
            <a:picLocks noChangeAspect="1"/>
          </p:cNvPicPr>
          <p:nvPr/>
        </p:nvPicPr>
        <p:blipFill>
          <a:blip r:embed="rId3"/>
          <a:stretch>
            <a:fillRect/>
          </a:stretch>
        </p:blipFill>
        <p:spPr>
          <a:xfrm>
            <a:off x="2442482" y="2170451"/>
            <a:ext cx="7267575" cy="2943225"/>
          </a:xfrm>
          <a:prstGeom prst="rect">
            <a:avLst/>
          </a:prstGeom>
        </p:spPr>
      </p:pic>
    </p:spTree>
    <p:extLst>
      <p:ext uri="{BB962C8B-B14F-4D97-AF65-F5344CB8AC3E}">
        <p14:creationId xmlns:p14="http://schemas.microsoft.com/office/powerpoint/2010/main" val="414718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F341C-1EFD-814E-8A51-BD719B9E5113}"/>
              </a:ext>
            </a:extLst>
          </p:cNvPr>
          <p:cNvSpPr txBox="1"/>
          <p:nvPr/>
        </p:nvSpPr>
        <p:spPr>
          <a:xfrm>
            <a:off x="1088571" y="903513"/>
            <a:ext cx="5584372" cy="523220"/>
          </a:xfrm>
          <a:prstGeom prst="rect">
            <a:avLst/>
          </a:prstGeom>
          <a:noFill/>
        </p:spPr>
        <p:txBody>
          <a:bodyPr wrap="square" rtlCol="0">
            <a:spAutoFit/>
          </a:bodyPr>
          <a:lstStyle/>
          <a:p>
            <a:r>
              <a:rPr lang="en-US" sz="2800" dirty="0">
                <a:latin typeface="Chalkboard SE" panose="03050602040202020205" pitchFamily="66" charset="77"/>
              </a:rPr>
              <a:t>Can you read these alien words?</a:t>
            </a:r>
          </a:p>
        </p:txBody>
      </p:sp>
      <p:sp>
        <p:nvSpPr>
          <p:cNvPr id="5" name="Rectangle 4">
            <a:extLst>
              <a:ext uri="{FF2B5EF4-FFF2-40B4-BE49-F238E27FC236}">
                <a16:creationId xmlns:a16="http://schemas.microsoft.com/office/drawing/2014/main" id="{9A14BA75-6825-4D44-8BB1-788F64DABE1B}"/>
              </a:ext>
            </a:extLst>
          </p:cNvPr>
          <p:cNvSpPr/>
          <p:nvPr/>
        </p:nvSpPr>
        <p:spPr>
          <a:xfrm rot="888223">
            <a:off x="8428970" y="4986049"/>
            <a:ext cx="2845202" cy="369332"/>
          </a:xfrm>
          <a:prstGeom prst="rect">
            <a:avLst/>
          </a:prstGeom>
        </p:spPr>
        <p:txBody>
          <a:bodyPr wrap="none">
            <a:spAutoFit/>
          </a:bodyPr>
          <a:lstStyle/>
          <a:p>
            <a:r>
              <a:rPr lang="en-US" dirty="0">
                <a:solidFill>
                  <a:srgbClr val="FF0000"/>
                </a:solidFill>
                <a:latin typeface="Chalkboard SE" panose="03050602040202020205" pitchFamily="66" charset="77"/>
              </a:rPr>
              <a:t>What a load of nonsense!</a:t>
            </a:r>
          </a:p>
        </p:txBody>
      </p:sp>
      <p:pic>
        <p:nvPicPr>
          <p:cNvPr id="6" name="Picture 5">
            <a:extLst>
              <a:ext uri="{FF2B5EF4-FFF2-40B4-BE49-F238E27FC236}">
                <a16:creationId xmlns:a16="http://schemas.microsoft.com/office/drawing/2014/main" id="{12CF643B-7F7F-1D43-965E-469EBD935A70}"/>
              </a:ext>
            </a:extLst>
          </p:cNvPr>
          <p:cNvPicPr>
            <a:picLocks noChangeAspect="1"/>
          </p:cNvPicPr>
          <p:nvPr/>
        </p:nvPicPr>
        <p:blipFill>
          <a:blip r:embed="rId2"/>
          <a:stretch>
            <a:fillRect/>
          </a:stretch>
        </p:blipFill>
        <p:spPr>
          <a:xfrm>
            <a:off x="9392135" y="745118"/>
            <a:ext cx="2093199" cy="1035956"/>
          </a:xfrm>
          <a:prstGeom prst="rect">
            <a:avLst/>
          </a:prstGeom>
        </p:spPr>
      </p:pic>
      <p:pic>
        <p:nvPicPr>
          <p:cNvPr id="7" name="Picture 6">
            <a:extLst>
              <a:ext uri="{FF2B5EF4-FFF2-40B4-BE49-F238E27FC236}">
                <a16:creationId xmlns:a16="http://schemas.microsoft.com/office/drawing/2014/main" id="{D64BD279-E605-6C44-8099-B5CEE783DCC4}"/>
              </a:ext>
            </a:extLst>
          </p:cNvPr>
          <p:cNvPicPr>
            <a:picLocks noChangeAspect="1"/>
          </p:cNvPicPr>
          <p:nvPr/>
        </p:nvPicPr>
        <p:blipFill>
          <a:blip r:embed="rId3"/>
          <a:stretch>
            <a:fillRect/>
          </a:stretch>
        </p:blipFill>
        <p:spPr>
          <a:xfrm rot="21275660">
            <a:off x="9014149" y="3081101"/>
            <a:ext cx="1927274" cy="904235"/>
          </a:xfrm>
          <a:prstGeom prst="rect">
            <a:avLst/>
          </a:prstGeom>
        </p:spPr>
      </p:pic>
      <p:pic>
        <p:nvPicPr>
          <p:cNvPr id="3" name="Picture 2">
            <a:extLst>
              <a:ext uri="{FF2B5EF4-FFF2-40B4-BE49-F238E27FC236}">
                <a16:creationId xmlns:a16="http://schemas.microsoft.com/office/drawing/2014/main" id="{D79EEDE1-EFEB-4817-A2FC-7E545B3C8BED}"/>
              </a:ext>
            </a:extLst>
          </p:cNvPr>
          <p:cNvPicPr>
            <a:picLocks noChangeAspect="1"/>
          </p:cNvPicPr>
          <p:nvPr/>
        </p:nvPicPr>
        <p:blipFill>
          <a:blip r:embed="rId4"/>
          <a:stretch>
            <a:fillRect/>
          </a:stretch>
        </p:blipFill>
        <p:spPr>
          <a:xfrm>
            <a:off x="1212270" y="1426733"/>
            <a:ext cx="6711362" cy="4507914"/>
          </a:xfrm>
          <a:prstGeom prst="rect">
            <a:avLst/>
          </a:prstGeom>
        </p:spPr>
      </p:pic>
    </p:spTree>
    <p:extLst>
      <p:ext uri="{BB962C8B-B14F-4D97-AF65-F5344CB8AC3E}">
        <p14:creationId xmlns:p14="http://schemas.microsoft.com/office/powerpoint/2010/main" val="359976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FE846-E559-BC42-9561-C0919F82DD3D}"/>
              </a:ext>
            </a:extLst>
          </p:cNvPr>
          <p:cNvSpPr txBox="1"/>
          <p:nvPr/>
        </p:nvSpPr>
        <p:spPr>
          <a:xfrm>
            <a:off x="881742" y="805543"/>
            <a:ext cx="5393336" cy="461665"/>
          </a:xfrm>
          <a:prstGeom prst="rect">
            <a:avLst/>
          </a:prstGeom>
          <a:noFill/>
        </p:spPr>
        <p:txBody>
          <a:bodyPr wrap="none" rtlCol="0">
            <a:spAutoFit/>
          </a:bodyPr>
          <a:lstStyle/>
          <a:p>
            <a:r>
              <a:rPr lang="en-US" sz="2400" dirty="0">
                <a:latin typeface="+mj-lt"/>
              </a:rPr>
              <a:t>Challenge: reading longer ay/a-e/ai words</a:t>
            </a:r>
          </a:p>
        </p:txBody>
      </p:sp>
      <p:sp>
        <p:nvSpPr>
          <p:cNvPr id="6" name="TextBox 5">
            <a:extLst>
              <a:ext uri="{FF2B5EF4-FFF2-40B4-BE49-F238E27FC236}">
                <a16:creationId xmlns:a16="http://schemas.microsoft.com/office/drawing/2014/main" id="{8B4E5896-0B1B-8F43-9243-636A4DE54830}"/>
              </a:ext>
            </a:extLst>
          </p:cNvPr>
          <p:cNvSpPr txBox="1"/>
          <p:nvPr/>
        </p:nvSpPr>
        <p:spPr>
          <a:xfrm>
            <a:off x="2536371" y="1937657"/>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B59A04E-FD03-AA43-9ADA-3E09099E5FD7}"/>
              </a:ext>
            </a:extLst>
          </p:cNvPr>
          <p:cNvPicPr>
            <a:picLocks noChangeAspect="1"/>
          </p:cNvPicPr>
          <p:nvPr/>
        </p:nvPicPr>
        <p:blipFill>
          <a:blip r:embed="rId2"/>
          <a:stretch>
            <a:fillRect/>
          </a:stretch>
        </p:blipFill>
        <p:spPr>
          <a:xfrm>
            <a:off x="9217964" y="738416"/>
            <a:ext cx="2093199" cy="1035956"/>
          </a:xfrm>
          <a:prstGeom prst="rect">
            <a:avLst/>
          </a:prstGeom>
        </p:spPr>
      </p:pic>
      <p:sp>
        <p:nvSpPr>
          <p:cNvPr id="5" name="Rectangle 4">
            <a:extLst>
              <a:ext uri="{FF2B5EF4-FFF2-40B4-BE49-F238E27FC236}">
                <a16:creationId xmlns:a16="http://schemas.microsoft.com/office/drawing/2014/main" id="{33DC62AF-060D-4C2B-9BF7-4C047776DCC7}"/>
              </a:ext>
            </a:extLst>
          </p:cNvPr>
          <p:cNvSpPr/>
          <p:nvPr/>
        </p:nvSpPr>
        <p:spPr>
          <a:xfrm>
            <a:off x="1535491" y="3582140"/>
            <a:ext cx="5072799" cy="369332"/>
          </a:xfrm>
          <a:prstGeom prst="rect">
            <a:avLst/>
          </a:prstGeom>
        </p:spPr>
        <p:txBody>
          <a:bodyPr wrap="none">
            <a:spAutoFit/>
          </a:bodyPr>
          <a:lstStyle/>
          <a:p>
            <a:r>
              <a:rPr lang="en-GB" dirty="0">
                <a:hlinkClick r:id="rId3"/>
              </a:rPr>
              <a:t>https://www.youtube.com/watch?v=U_zJ1OkNMxM</a:t>
            </a:r>
            <a:endParaRPr lang="en-GB" dirty="0"/>
          </a:p>
        </p:txBody>
      </p:sp>
      <p:sp>
        <p:nvSpPr>
          <p:cNvPr id="7" name="TextBox 6">
            <a:extLst>
              <a:ext uri="{FF2B5EF4-FFF2-40B4-BE49-F238E27FC236}">
                <a16:creationId xmlns:a16="http://schemas.microsoft.com/office/drawing/2014/main" id="{B8573F8F-4D94-4BFB-B505-8EC9E684660E}"/>
              </a:ext>
            </a:extLst>
          </p:cNvPr>
          <p:cNvSpPr txBox="1"/>
          <p:nvPr/>
        </p:nvSpPr>
        <p:spPr>
          <a:xfrm>
            <a:off x="1155192" y="2076156"/>
            <a:ext cx="9881616" cy="461665"/>
          </a:xfrm>
          <a:prstGeom prst="rect">
            <a:avLst/>
          </a:prstGeom>
          <a:noFill/>
        </p:spPr>
        <p:txBody>
          <a:bodyPr wrap="none" rtlCol="0">
            <a:spAutoFit/>
          </a:bodyPr>
          <a:lstStyle/>
          <a:p>
            <a:r>
              <a:rPr lang="en-US" sz="2400" dirty="0"/>
              <a:t>Click on the link below to watch today’s lesson on reading longer ay/a-e/ai words.</a:t>
            </a:r>
            <a:endParaRPr lang="en-GB" sz="2400" dirty="0"/>
          </a:p>
        </p:txBody>
      </p:sp>
    </p:spTree>
    <p:extLst>
      <p:ext uri="{BB962C8B-B14F-4D97-AF65-F5344CB8AC3E}">
        <p14:creationId xmlns:p14="http://schemas.microsoft.com/office/powerpoint/2010/main" val="4203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726450-5D8D-8C4E-8B58-2F9B5E1E87CE}"/>
              </a:ext>
            </a:extLst>
          </p:cNvPr>
          <p:cNvPicPr>
            <a:picLocks noChangeAspect="1"/>
          </p:cNvPicPr>
          <p:nvPr/>
        </p:nvPicPr>
        <p:blipFill>
          <a:blip r:embed="rId2"/>
          <a:stretch>
            <a:fillRect/>
          </a:stretch>
        </p:blipFill>
        <p:spPr>
          <a:xfrm>
            <a:off x="9710057" y="651329"/>
            <a:ext cx="1797050" cy="889387"/>
          </a:xfrm>
          <a:prstGeom prst="rect">
            <a:avLst/>
          </a:prstGeom>
        </p:spPr>
      </p:pic>
      <p:sp>
        <p:nvSpPr>
          <p:cNvPr id="3" name="TextBox 2">
            <a:extLst>
              <a:ext uri="{FF2B5EF4-FFF2-40B4-BE49-F238E27FC236}">
                <a16:creationId xmlns:a16="http://schemas.microsoft.com/office/drawing/2014/main" id="{A7789FCB-392A-CC4C-976B-609799B5DB21}"/>
              </a:ext>
            </a:extLst>
          </p:cNvPr>
          <p:cNvSpPr txBox="1"/>
          <p:nvPr/>
        </p:nvSpPr>
        <p:spPr>
          <a:xfrm>
            <a:off x="881741" y="738415"/>
            <a:ext cx="8730345" cy="5416868"/>
          </a:xfrm>
          <a:prstGeom prst="rect">
            <a:avLst/>
          </a:prstGeom>
          <a:noFill/>
        </p:spPr>
        <p:txBody>
          <a:bodyPr wrap="square" rtlCol="0">
            <a:spAutoFit/>
          </a:bodyPr>
          <a:lstStyle/>
          <a:p>
            <a:r>
              <a:rPr lang="en-US" sz="1700" dirty="0">
                <a:latin typeface="Chalkboard SE" panose="03050602040202020205" pitchFamily="66" charset="77"/>
              </a:rPr>
              <a:t>Dear Parents/</a:t>
            </a:r>
            <a:r>
              <a:rPr lang="en-US" sz="1700" dirty="0" err="1">
                <a:latin typeface="Chalkboard SE" panose="03050602040202020205" pitchFamily="66" charset="77"/>
              </a:rPr>
              <a:t>Carers</a:t>
            </a:r>
            <a:r>
              <a:rPr lang="en-US" sz="1700" dirty="0">
                <a:latin typeface="Chalkboard SE" panose="03050602040202020205" pitchFamily="66" charset="77"/>
              </a:rPr>
              <a:t> and children,</a:t>
            </a:r>
          </a:p>
          <a:p>
            <a:endParaRPr lang="en-US" sz="1700" dirty="0">
              <a:latin typeface="+mj-lt"/>
            </a:endParaRPr>
          </a:p>
          <a:p>
            <a:r>
              <a:rPr lang="en-US" sz="1700" dirty="0">
                <a:latin typeface="+mj-lt"/>
              </a:rPr>
              <a:t>It’s important to keep up with Phonics learning even though we are not at school. Read, Write, Inc lessons are streamed daily at 10.30am and are available on YouTube for 24 hours. These follow the same format as the children are used to in school.</a:t>
            </a:r>
          </a:p>
          <a:p>
            <a:r>
              <a:rPr lang="en-US" sz="1700" dirty="0">
                <a:latin typeface="+mj-lt"/>
              </a:rPr>
              <a:t>This week we have planned three lessons. They are streamed on Monday, Tuesday and Wednesday but you can choose to use them either live or later in the day or the following day. If you would like to watch the Thursday and Friday lessons they will be available at the same time. Please follow the link below for all the sessions.</a:t>
            </a:r>
          </a:p>
          <a:p>
            <a:endParaRPr lang="en-US" sz="1700" dirty="0">
              <a:latin typeface="+mj-lt"/>
            </a:endParaRPr>
          </a:p>
          <a:p>
            <a:r>
              <a:rPr lang="en-US" sz="1700" dirty="0">
                <a:latin typeface="+mj-lt"/>
              </a:rPr>
              <a:t>If you would like a further challenge, Read, Write, Inc also stream spellings linked to the daily phonics lesson. The live session starts at 10.45 but will also be available for 24 hours. The following slides will guide you through.</a:t>
            </a:r>
          </a:p>
          <a:p>
            <a:endParaRPr lang="en-US" sz="1700" dirty="0">
              <a:latin typeface="+mj-lt"/>
            </a:endParaRPr>
          </a:p>
          <a:p>
            <a:r>
              <a:rPr lang="en-GB" dirty="0">
                <a:solidFill>
                  <a:schemeClr val="accent3"/>
                </a:solidFill>
                <a:latin typeface="+mj-lt"/>
                <a:hlinkClick r:id="rId3">
                  <a:extLst>
                    <a:ext uri="{A12FA001-AC4F-418D-AE19-62706E023703}">
                      <ahyp:hlinkClr xmlns:ahyp="http://schemas.microsoft.com/office/drawing/2018/hyperlinkcolor" xmlns="" val="tx"/>
                    </a:ext>
                  </a:extLst>
                </a:hlinkClick>
              </a:rPr>
              <a:t>https://www.youtube.com/channel/UCo7fbLgY2oA_cFCIg9GdxtQ</a:t>
            </a:r>
            <a:endParaRPr lang="en-GB" dirty="0">
              <a:solidFill>
                <a:schemeClr val="accent3"/>
              </a:solidFill>
              <a:latin typeface="+mj-lt"/>
            </a:endParaRPr>
          </a:p>
          <a:p>
            <a:endParaRPr lang="en-GB" dirty="0">
              <a:latin typeface="+mj-lt"/>
            </a:endParaRPr>
          </a:p>
          <a:p>
            <a:r>
              <a:rPr lang="en-GB" sz="1700" dirty="0">
                <a:latin typeface="+mj-lt"/>
              </a:rPr>
              <a:t>I hope you enjoy the sessions.</a:t>
            </a:r>
          </a:p>
          <a:p>
            <a:endParaRPr lang="en-GB" sz="1700" dirty="0">
              <a:latin typeface="+mj-lt"/>
            </a:endParaRPr>
          </a:p>
          <a:p>
            <a:r>
              <a:rPr lang="en-GB" sz="1700" dirty="0">
                <a:latin typeface="+mj-lt"/>
              </a:rPr>
              <a:t>Mrs Rosewell</a:t>
            </a:r>
          </a:p>
          <a:p>
            <a:r>
              <a:rPr lang="en-GB" sz="1700" dirty="0">
                <a:latin typeface="+mj-lt"/>
              </a:rPr>
              <a:t>English Lead</a:t>
            </a:r>
            <a:endParaRPr lang="en-US" sz="1700" dirty="0">
              <a:latin typeface="+mj-lt"/>
            </a:endParaRPr>
          </a:p>
        </p:txBody>
      </p:sp>
    </p:spTree>
    <p:extLst>
      <p:ext uri="{BB962C8B-B14F-4D97-AF65-F5344CB8AC3E}">
        <p14:creationId xmlns:p14="http://schemas.microsoft.com/office/powerpoint/2010/main" val="310215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911159-0771-BC42-9430-2F50BC9C1032}"/>
              </a:ext>
            </a:extLst>
          </p:cNvPr>
          <p:cNvSpPr txBox="1"/>
          <p:nvPr/>
        </p:nvSpPr>
        <p:spPr>
          <a:xfrm>
            <a:off x="1034142" y="2068284"/>
            <a:ext cx="8719458" cy="4154984"/>
          </a:xfrm>
          <a:prstGeom prst="rect">
            <a:avLst/>
          </a:prstGeom>
          <a:noFill/>
        </p:spPr>
        <p:txBody>
          <a:bodyPr wrap="square" rtlCol="0">
            <a:spAutoFit/>
          </a:bodyPr>
          <a:lstStyle/>
          <a:p>
            <a:r>
              <a:rPr lang="en-US" sz="2400" dirty="0">
                <a:solidFill>
                  <a:srgbClr val="00B050"/>
                </a:solidFill>
                <a:latin typeface="+mj-lt"/>
              </a:rPr>
              <a:t>Today you are going to learn about the trigraph ear.</a:t>
            </a:r>
          </a:p>
          <a:p>
            <a:endParaRPr lang="en-US" sz="2400" dirty="0">
              <a:solidFill>
                <a:srgbClr val="00B050"/>
              </a:solidFill>
              <a:latin typeface="+mj-lt"/>
            </a:endParaRPr>
          </a:p>
          <a:p>
            <a:r>
              <a:rPr lang="en-US" sz="2400" dirty="0">
                <a:solidFill>
                  <a:srgbClr val="00B050"/>
                </a:solidFill>
                <a:latin typeface="+mj-lt"/>
              </a:rPr>
              <a:t>Follow the link below to start the lesson. Please choose the set 3 speed sounds. The lesson is streamed live at 10.30am but is available for 24 hours. </a:t>
            </a:r>
          </a:p>
          <a:p>
            <a:endParaRPr lang="en-US" sz="2400" dirty="0">
              <a:solidFill>
                <a:srgbClr val="0070C0"/>
              </a:solidFill>
              <a:latin typeface="+mj-lt"/>
            </a:endParaRPr>
          </a:p>
          <a:p>
            <a:r>
              <a:rPr lang="en-GB" sz="2400" dirty="0">
                <a:solidFill>
                  <a:schemeClr val="accent3"/>
                </a:solidFill>
                <a:latin typeface="+mj-lt"/>
                <a:hlinkClick r:id="rId2">
                  <a:extLst>
                    <a:ext uri="{A12FA001-AC4F-418D-AE19-62706E023703}">
                      <ahyp:hlinkClr xmlns:ahyp="http://schemas.microsoft.com/office/drawing/2018/hyperlinkcolor" xmlns="" val="tx"/>
                    </a:ext>
                  </a:extLst>
                </a:hlinkClick>
              </a:rPr>
              <a:t>https://www.youtube.com/channel/UCo7fbLgY2oA_cFCIg9GdxtQ</a:t>
            </a:r>
            <a:endParaRPr lang="en-GB" sz="2400" dirty="0">
              <a:solidFill>
                <a:schemeClr val="accent3"/>
              </a:solidFill>
              <a:latin typeface="+mj-lt"/>
            </a:endParaRPr>
          </a:p>
          <a:p>
            <a:endParaRPr lang="en-GB" sz="2400" dirty="0">
              <a:solidFill>
                <a:srgbClr val="00B050"/>
              </a:solidFill>
              <a:latin typeface="+mj-lt"/>
            </a:endParaRPr>
          </a:p>
          <a:p>
            <a:r>
              <a:rPr lang="en-GB" sz="2400" dirty="0">
                <a:solidFill>
                  <a:srgbClr val="00B050"/>
                </a:solidFill>
                <a:latin typeface="+mj-lt"/>
              </a:rPr>
              <a:t>Once the lesson has finished try to read the words with the ear trigraph and the alien (nonsense) words on the next two slides.</a:t>
            </a:r>
            <a:endParaRPr lang="en-US" sz="2400" dirty="0">
              <a:solidFill>
                <a:srgbClr val="00B050"/>
              </a:solidFill>
              <a:latin typeface="+mj-lt"/>
            </a:endParaRPr>
          </a:p>
          <a:p>
            <a:endParaRPr lang="en-US" sz="2400" dirty="0">
              <a:solidFill>
                <a:srgbClr val="0070C0"/>
              </a:solidFill>
              <a:latin typeface="Chalkboard SE" panose="03050602040202020205" pitchFamily="66" charset="77"/>
            </a:endParaRPr>
          </a:p>
        </p:txBody>
      </p:sp>
      <p:sp>
        <p:nvSpPr>
          <p:cNvPr id="3" name="TextBox 2">
            <a:extLst>
              <a:ext uri="{FF2B5EF4-FFF2-40B4-BE49-F238E27FC236}">
                <a16:creationId xmlns:a16="http://schemas.microsoft.com/office/drawing/2014/main" id="{67011411-3E13-7545-8565-F154B589C9C0}"/>
              </a:ext>
            </a:extLst>
          </p:cNvPr>
          <p:cNvSpPr txBox="1"/>
          <p:nvPr/>
        </p:nvSpPr>
        <p:spPr>
          <a:xfrm>
            <a:off x="1034142" y="911356"/>
            <a:ext cx="1770228" cy="369332"/>
          </a:xfrm>
          <a:prstGeom prst="rect">
            <a:avLst/>
          </a:prstGeom>
          <a:noFill/>
        </p:spPr>
        <p:txBody>
          <a:bodyPr wrap="none" rtlCol="0">
            <a:spAutoFit/>
          </a:bodyPr>
          <a:lstStyle/>
          <a:p>
            <a:r>
              <a:rPr lang="en-US" dirty="0">
                <a:latin typeface="+mj-lt"/>
              </a:rPr>
              <a:t>Lesson 1 Monday</a:t>
            </a:r>
          </a:p>
        </p:txBody>
      </p:sp>
      <p:pic>
        <p:nvPicPr>
          <p:cNvPr id="4" name="Picture 3">
            <a:extLst>
              <a:ext uri="{FF2B5EF4-FFF2-40B4-BE49-F238E27FC236}">
                <a16:creationId xmlns:a16="http://schemas.microsoft.com/office/drawing/2014/main" id="{39ACA3AE-5A2E-0C41-B2CC-1C3292023216}"/>
              </a:ext>
            </a:extLst>
          </p:cNvPr>
          <p:cNvPicPr>
            <a:picLocks noChangeAspect="1"/>
          </p:cNvPicPr>
          <p:nvPr/>
        </p:nvPicPr>
        <p:blipFill>
          <a:blip r:embed="rId3"/>
          <a:stretch>
            <a:fillRect/>
          </a:stretch>
        </p:blipFill>
        <p:spPr>
          <a:xfrm rot="1184606">
            <a:off x="8653372" y="1761426"/>
            <a:ext cx="2542742" cy="1192999"/>
          </a:xfrm>
          <a:prstGeom prst="rect">
            <a:avLst/>
          </a:prstGeom>
        </p:spPr>
      </p:pic>
      <p:pic>
        <p:nvPicPr>
          <p:cNvPr id="7" name="Picture 6">
            <a:extLst>
              <a:ext uri="{FF2B5EF4-FFF2-40B4-BE49-F238E27FC236}">
                <a16:creationId xmlns:a16="http://schemas.microsoft.com/office/drawing/2014/main" id="{292056B5-2731-2B49-AAD7-3893E7532336}"/>
              </a:ext>
            </a:extLst>
          </p:cNvPr>
          <p:cNvPicPr>
            <a:picLocks noChangeAspect="1"/>
          </p:cNvPicPr>
          <p:nvPr/>
        </p:nvPicPr>
        <p:blipFill>
          <a:blip r:embed="rId4"/>
          <a:stretch>
            <a:fillRect/>
          </a:stretch>
        </p:blipFill>
        <p:spPr>
          <a:xfrm>
            <a:off x="9710057" y="651329"/>
            <a:ext cx="1797050" cy="889387"/>
          </a:xfrm>
          <a:prstGeom prst="rect">
            <a:avLst/>
          </a:prstGeom>
        </p:spPr>
      </p:pic>
    </p:spTree>
    <p:extLst>
      <p:ext uri="{BB962C8B-B14F-4D97-AF65-F5344CB8AC3E}">
        <p14:creationId xmlns:p14="http://schemas.microsoft.com/office/powerpoint/2010/main" val="200871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DBE388-0C6E-4446-A1EF-484DCA5561DA}"/>
              </a:ext>
            </a:extLst>
          </p:cNvPr>
          <p:cNvSpPr txBox="1"/>
          <p:nvPr/>
        </p:nvSpPr>
        <p:spPr>
          <a:xfrm>
            <a:off x="664028" y="772886"/>
            <a:ext cx="7721794" cy="830997"/>
          </a:xfrm>
          <a:prstGeom prst="rect">
            <a:avLst/>
          </a:prstGeom>
          <a:noFill/>
        </p:spPr>
        <p:txBody>
          <a:bodyPr wrap="none" rtlCol="0">
            <a:spAutoFit/>
          </a:bodyPr>
          <a:lstStyle/>
          <a:p>
            <a:r>
              <a:rPr lang="en-US" sz="2400" dirty="0">
                <a:latin typeface="Chalkboard SE" panose="03050602040202020205" pitchFamily="66" charset="77"/>
              </a:rPr>
              <a:t>Can you read the words and put them in a sentence? </a:t>
            </a:r>
          </a:p>
          <a:p>
            <a:r>
              <a:rPr lang="en-US" sz="2400" dirty="0">
                <a:latin typeface="Chalkboard SE" panose="03050602040202020205" pitchFamily="66" charset="77"/>
              </a:rPr>
              <a:t>Say your sentence to someone. </a:t>
            </a:r>
          </a:p>
        </p:txBody>
      </p:sp>
      <p:pic>
        <p:nvPicPr>
          <p:cNvPr id="5" name="Picture 4">
            <a:extLst>
              <a:ext uri="{FF2B5EF4-FFF2-40B4-BE49-F238E27FC236}">
                <a16:creationId xmlns:a16="http://schemas.microsoft.com/office/drawing/2014/main" id="{1BA7120B-E101-7B4D-85E2-D65BC1E97566}"/>
              </a:ext>
            </a:extLst>
          </p:cNvPr>
          <p:cNvPicPr>
            <a:picLocks noChangeAspect="1"/>
          </p:cNvPicPr>
          <p:nvPr/>
        </p:nvPicPr>
        <p:blipFill>
          <a:blip r:embed="rId2"/>
          <a:stretch>
            <a:fillRect/>
          </a:stretch>
        </p:blipFill>
        <p:spPr>
          <a:xfrm>
            <a:off x="9710057" y="651329"/>
            <a:ext cx="1797050" cy="889387"/>
          </a:xfrm>
          <a:prstGeom prst="rect">
            <a:avLst/>
          </a:prstGeom>
        </p:spPr>
      </p:pic>
      <p:pic>
        <p:nvPicPr>
          <p:cNvPr id="2" name="Picture 1">
            <a:extLst>
              <a:ext uri="{FF2B5EF4-FFF2-40B4-BE49-F238E27FC236}">
                <a16:creationId xmlns:a16="http://schemas.microsoft.com/office/drawing/2014/main" id="{761AA667-1234-415E-B7F6-6A6DA82C07C3}"/>
              </a:ext>
            </a:extLst>
          </p:cNvPr>
          <p:cNvPicPr>
            <a:picLocks noChangeAspect="1"/>
          </p:cNvPicPr>
          <p:nvPr/>
        </p:nvPicPr>
        <p:blipFill>
          <a:blip r:embed="rId3"/>
          <a:stretch>
            <a:fillRect/>
          </a:stretch>
        </p:blipFill>
        <p:spPr>
          <a:xfrm>
            <a:off x="2383284" y="2192969"/>
            <a:ext cx="6929392" cy="3214236"/>
          </a:xfrm>
          <a:prstGeom prst="rect">
            <a:avLst/>
          </a:prstGeom>
        </p:spPr>
      </p:pic>
    </p:spTree>
    <p:extLst>
      <p:ext uri="{BB962C8B-B14F-4D97-AF65-F5344CB8AC3E}">
        <p14:creationId xmlns:p14="http://schemas.microsoft.com/office/powerpoint/2010/main" val="394907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FE846-E559-BC42-9561-C0919F82DD3D}"/>
              </a:ext>
            </a:extLst>
          </p:cNvPr>
          <p:cNvSpPr txBox="1"/>
          <p:nvPr/>
        </p:nvSpPr>
        <p:spPr>
          <a:xfrm>
            <a:off x="881742" y="805543"/>
            <a:ext cx="4716163" cy="461665"/>
          </a:xfrm>
          <a:prstGeom prst="rect">
            <a:avLst/>
          </a:prstGeom>
          <a:noFill/>
        </p:spPr>
        <p:txBody>
          <a:bodyPr wrap="none" rtlCol="0">
            <a:spAutoFit/>
          </a:bodyPr>
          <a:lstStyle/>
          <a:p>
            <a:r>
              <a:rPr lang="en-US" sz="2400" dirty="0">
                <a:latin typeface="Chalkboard SE" panose="03050602040202020205" pitchFamily="66" charset="77"/>
              </a:rPr>
              <a:t>Can you read these alien words?</a:t>
            </a:r>
          </a:p>
        </p:txBody>
      </p:sp>
      <p:sp>
        <p:nvSpPr>
          <p:cNvPr id="3" name="TextBox 2">
            <a:extLst>
              <a:ext uri="{FF2B5EF4-FFF2-40B4-BE49-F238E27FC236}">
                <a16:creationId xmlns:a16="http://schemas.microsoft.com/office/drawing/2014/main" id="{FF9658C5-3084-F244-98ED-257CDFABED2F}"/>
              </a:ext>
            </a:extLst>
          </p:cNvPr>
          <p:cNvSpPr txBox="1"/>
          <p:nvPr/>
        </p:nvSpPr>
        <p:spPr>
          <a:xfrm rot="534350">
            <a:off x="8186057" y="5366657"/>
            <a:ext cx="3127138" cy="400110"/>
          </a:xfrm>
          <a:prstGeom prst="rect">
            <a:avLst/>
          </a:prstGeom>
          <a:noFill/>
        </p:spPr>
        <p:txBody>
          <a:bodyPr wrap="none" rtlCol="0">
            <a:spAutoFit/>
          </a:bodyPr>
          <a:lstStyle/>
          <a:p>
            <a:r>
              <a:rPr lang="en-US" sz="2000" dirty="0">
                <a:solidFill>
                  <a:srgbClr val="FF0000"/>
                </a:solidFill>
                <a:latin typeface="Chalkboard SE" panose="03050602040202020205" pitchFamily="66" charset="77"/>
              </a:rPr>
              <a:t>What a load of nonsense</a:t>
            </a:r>
            <a:r>
              <a:rPr lang="en-US" dirty="0">
                <a:solidFill>
                  <a:srgbClr val="FF0000"/>
                </a:solidFill>
                <a:latin typeface="Chalkboard SE" panose="03050602040202020205" pitchFamily="66" charset="77"/>
              </a:rPr>
              <a:t>!</a:t>
            </a:r>
          </a:p>
        </p:txBody>
      </p:sp>
      <p:sp>
        <p:nvSpPr>
          <p:cNvPr id="6" name="TextBox 5">
            <a:extLst>
              <a:ext uri="{FF2B5EF4-FFF2-40B4-BE49-F238E27FC236}">
                <a16:creationId xmlns:a16="http://schemas.microsoft.com/office/drawing/2014/main" id="{8B4E5896-0B1B-8F43-9243-636A4DE54830}"/>
              </a:ext>
            </a:extLst>
          </p:cNvPr>
          <p:cNvSpPr txBox="1"/>
          <p:nvPr/>
        </p:nvSpPr>
        <p:spPr>
          <a:xfrm>
            <a:off x="2536371" y="1937657"/>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B59A04E-FD03-AA43-9ADA-3E09099E5FD7}"/>
              </a:ext>
            </a:extLst>
          </p:cNvPr>
          <p:cNvPicPr>
            <a:picLocks noChangeAspect="1"/>
          </p:cNvPicPr>
          <p:nvPr/>
        </p:nvPicPr>
        <p:blipFill>
          <a:blip r:embed="rId2"/>
          <a:stretch>
            <a:fillRect/>
          </a:stretch>
        </p:blipFill>
        <p:spPr>
          <a:xfrm>
            <a:off x="9217964" y="738416"/>
            <a:ext cx="2093199" cy="1035956"/>
          </a:xfrm>
          <a:prstGeom prst="rect">
            <a:avLst/>
          </a:prstGeom>
        </p:spPr>
      </p:pic>
      <p:pic>
        <p:nvPicPr>
          <p:cNvPr id="10" name="Picture 9">
            <a:extLst>
              <a:ext uri="{FF2B5EF4-FFF2-40B4-BE49-F238E27FC236}">
                <a16:creationId xmlns:a16="http://schemas.microsoft.com/office/drawing/2014/main" id="{1175A168-19E5-2848-BCF4-480A8FF82D89}"/>
              </a:ext>
            </a:extLst>
          </p:cNvPr>
          <p:cNvPicPr>
            <a:picLocks noChangeAspect="1"/>
          </p:cNvPicPr>
          <p:nvPr/>
        </p:nvPicPr>
        <p:blipFill>
          <a:blip r:embed="rId3"/>
          <a:stretch>
            <a:fillRect/>
          </a:stretch>
        </p:blipFill>
        <p:spPr>
          <a:xfrm rot="21275660">
            <a:off x="8992379" y="3309701"/>
            <a:ext cx="1927274" cy="904235"/>
          </a:xfrm>
          <a:prstGeom prst="rect">
            <a:avLst/>
          </a:prstGeom>
        </p:spPr>
      </p:pic>
      <p:pic>
        <p:nvPicPr>
          <p:cNvPr id="5" name="Picture 4">
            <a:extLst>
              <a:ext uri="{FF2B5EF4-FFF2-40B4-BE49-F238E27FC236}">
                <a16:creationId xmlns:a16="http://schemas.microsoft.com/office/drawing/2014/main" id="{35C01EE8-2FC6-4722-B79A-B13778E964C9}"/>
              </a:ext>
            </a:extLst>
          </p:cNvPr>
          <p:cNvPicPr>
            <a:picLocks noChangeAspect="1"/>
          </p:cNvPicPr>
          <p:nvPr/>
        </p:nvPicPr>
        <p:blipFill>
          <a:blip r:embed="rId4"/>
          <a:stretch>
            <a:fillRect/>
          </a:stretch>
        </p:blipFill>
        <p:spPr>
          <a:xfrm>
            <a:off x="1035220" y="1354169"/>
            <a:ext cx="6637606" cy="4398561"/>
          </a:xfrm>
          <a:prstGeom prst="rect">
            <a:avLst/>
          </a:prstGeom>
        </p:spPr>
      </p:pic>
    </p:spTree>
    <p:extLst>
      <p:ext uri="{BB962C8B-B14F-4D97-AF65-F5344CB8AC3E}">
        <p14:creationId xmlns:p14="http://schemas.microsoft.com/office/powerpoint/2010/main" val="179494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FE846-E559-BC42-9561-C0919F82DD3D}"/>
              </a:ext>
            </a:extLst>
          </p:cNvPr>
          <p:cNvSpPr txBox="1"/>
          <p:nvPr/>
        </p:nvSpPr>
        <p:spPr>
          <a:xfrm>
            <a:off x="881742" y="805543"/>
            <a:ext cx="4754891" cy="461665"/>
          </a:xfrm>
          <a:prstGeom prst="rect">
            <a:avLst/>
          </a:prstGeom>
          <a:noFill/>
        </p:spPr>
        <p:txBody>
          <a:bodyPr wrap="none" rtlCol="0">
            <a:spAutoFit/>
          </a:bodyPr>
          <a:lstStyle/>
          <a:p>
            <a:r>
              <a:rPr lang="en-US" sz="2400" dirty="0">
                <a:latin typeface="+mj-lt"/>
              </a:rPr>
              <a:t>Challenge: reading longer </a:t>
            </a:r>
            <a:r>
              <a:rPr lang="en-US" sz="2400" dirty="0" err="1">
                <a:latin typeface="+mj-lt"/>
              </a:rPr>
              <a:t>ee</a:t>
            </a:r>
            <a:r>
              <a:rPr lang="en-US" sz="2400" dirty="0">
                <a:latin typeface="+mj-lt"/>
              </a:rPr>
              <a:t>/</a:t>
            </a:r>
            <a:r>
              <a:rPr lang="en-US" sz="2400" dirty="0" err="1">
                <a:latin typeface="+mj-lt"/>
              </a:rPr>
              <a:t>ea</a:t>
            </a:r>
            <a:r>
              <a:rPr lang="en-US" sz="2400" dirty="0">
                <a:latin typeface="+mj-lt"/>
              </a:rPr>
              <a:t> words</a:t>
            </a:r>
          </a:p>
        </p:txBody>
      </p:sp>
      <p:sp>
        <p:nvSpPr>
          <p:cNvPr id="6" name="TextBox 5">
            <a:extLst>
              <a:ext uri="{FF2B5EF4-FFF2-40B4-BE49-F238E27FC236}">
                <a16:creationId xmlns:a16="http://schemas.microsoft.com/office/drawing/2014/main" id="{8B4E5896-0B1B-8F43-9243-636A4DE54830}"/>
              </a:ext>
            </a:extLst>
          </p:cNvPr>
          <p:cNvSpPr txBox="1"/>
          <p:nvPr/>
        </p:nvSpPr>
        <p:spPr>
          <a:xfrm>
            <a:off x="2536371" y="1937657"/>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B59A04E-FD03-AA43-9ADA-3E09099E5FD7}"/>
              </a:ext>
            </a:extLst>
          </p:cNvPr>
          <p:cNvPicPr>
            <a:picLocks noChangeAspect="1"/>
          </p:cNvPicPr>
          <p:nvPr/>
        </p:nvPicPr>
        <p:blipFill>
          <a:blip r:embed="rId2"/>
          <a:stretch>
            <a:fillRect/>
          </a:stretch>
        </p:blipFill>
        <p:spPr>
          <a:xfrm>
            <a:off x="9217964" y="738416"/>
            <a:ext cx="2093199" cy="1035956"/>
          </a:xfrm>
          <a:prstGeom prst="rect">
            <a:avLst/>
          </a:prstGeom>
        </p:spPr>
      </p:pic>
      <p:sp>
        <p:nvSpPr>
          <p:cNvPr id="5" name="Rectangle 4">
            <a:extLst>
              <a:ext uri="{FF2B5EF4-FFF2-40B4-BE49-F238E27FC236}">
                <a16:creationId xmlns:a16="http://schemas.microsoft.com/office/drawing/2014/main" id="{33DC62AF-060D-4C2B-9BF7-4C047776DCC7}"/>
              </a:ext>
            </a:extLst>
          </p:cNvPr>
          <p:cNvSpPr/>
          <p:nvPr/>
        </p:nvSpPr>
        <p:spPr>
          <a:xfrm>
            <a:off x="1535491" y="3582140"/>
            <a:ext cx="5072799" cy="369332"/>
          </a:xfrm>
          <a:prstGeom prst="rect">
            <a:avLst/>
          </a:prstGeom>
        </p:spPr>
        <p:txBody>
          <a:bodyPr wrap="none">
            <a:spAutoFit/>
          </a:bodyPr>
          <a:lstStyle/>
          <a:p>
            <a:r>
              <a:rPr lang="en-GB" dirty="0">
                <a:hlinkClick r:id="rId3"/>
              </a:rPr>
              <a:t>https://www.youtube.com/watch?v=U_zJ1OkNMxM</a:t>
            </a:r>
            <a:endParaRPr lang="en-GB" dirty="0"/>
          </a:p>
        </p:txBody>
      </p:sp>
      <p:sp>
        <p:nvSpPr>
          <p:cNvPr id="7" name="TextBox 6">
            <a:extLst>
              <a:ext uri="{FF2B5EF4-FFF2-40B4-BE49-F238E27FC236}">
                <a16:creationId xmlns:a16="http://schemas.microsoft.com/office/drawing/2014/main" id="{B8573F8F-4D94-4BFB-B505-8EC9E684660E}"/>
              </a:ext>
            </a:extLst>
          </p:cNvPr>
          <p:cNvSpPr txBox="1"/>
          <p:nvPr/>
        </p:nvSpPr>
        <p:spPr>
          <a:xfrm>
            <a:off x="1535491" y="2122323"/>
            <a:ext cx="7132594" cy="369332"/>
          </a:xfrm>
          <a:prstGeom prst="rect">
            <a:avLst/>
          </a:prstGeom>
          <a:noFill/>
        </p:spPr>
        <p:txBody>
          <a:bodyPr wrap="none" rtlCol="0">
            <a:spAutoFit/>
          </a:bodyPr>
          <a:lstStyle/>
          <a:p>
            <a:r>
              <a:rPr lang="en-US" dirty="0"/>
              <a:t>Click on the link below to watch today’s lesson on reading longer </a:t>
            </a:r>
            <a:r>
              <a:rPr lang="en-US" dirty="0" err="1"/>
              <a:t>ee</a:t>
            </a:r>
            <a:r>
              <a:rPr lang="en-US" dirty="0"/>
              <a:t>/</a:t>
            </a:r>
            <a:r>
              <a:rPr lang="en-US" dirty="0" err="1"/>
              <a:t>ea</a:t>
            </a:r>
            <a:r>
              <a:rPr lang="en-US" dirty="0"/>
              <a:t> words</a:t>
            </a:r>
            <a:endParaRPr lang="en-GB" dirty="0"/>
          </a:p>
        </p:txBody>
      </p:sp>
    </p:spTree>
    <p:extLst>
      <p:ext uri="{BB962C8B-B14F-4D97-AF65-F5344CB8AC3E}">
        <p14:creationId xmlns:p14="http://schemas.microsoft.com/office/powerpoint/2010/main" val="233830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02EE6-2E15-0F47-839C-28CC7CED63DE}"/>
              </a:ext>
            </a:extLst>
          </p:cNvPr>
          <p:cNvSpPr txBox="1"/>
          <p:nvPr/>
        </p:nvSpPr>
        <p:spPr>
          <a:xfrm>
            <a:off x="849086" y="849085"/>
            <a:ext cx="1944507" cy="400110"/>
          </a:xfrm>
          <a:prstGeom prst="rect">
            <a:avLst/>
          </a:prstGeom>
          <a:noFill/>
        </p:spPr>
        <p:txBody>
          <a:bodyPr wrap="none" rtlCol="0">
            <a:spAutoFit/>
          </a:bodyPr>
          <a:lstStyle/>
          <a:p>
            <a:r>
              <a:rPr lang="en-US" sz="2000" dirty="0">
                <a:latin typeface="+mj-lt"/>
              </a:rPr>
              <a:t>Lesson 2 Tuesday</a:t>
            </a:r>
          </a:p>
        </p:txBody>
      </p:sp>
      <p:sp>
        <p:nvSpPr>
          <p:cNvPr id="3" name="TextBox 2">
            <a:extLst>
              <a:ext uri="{FF2B5EF4-FFF2-40B4-BE49-F238E27FC236}">
                <a16:creationId xmlns:a16="http://schemas.microsoft.com/office/drawing/2014/main" id="{CC2CA5B8-AFD9-F047-93B1-D6C23DDC9027}"/>
              </a:ext>
            </a:extLst>
          </p:cNvPr>
          <p:cNvSpPr txBox="1"/>
          <p:nvPr/>
        </p:nvSpPr>
        <p:spPr>
          <a:xfrm>
            <a:off x="1012372" y="1959428"/>
            <a:ext cx="8120743" cy="1569660"/>
          </a:xfrm>
          <a:prstGeom prst="rect">
            <a:avLst/>
          </a:prstGeom>
          <a:noFill/>
        </p:spPr>
        <p:txBody>
          <a:bodyPr wrap="square" rtlCol="0">
            <a:spAutoFit/>
          </a:bodyPr>
          <a:lstStyle/>
          <a:p>
            <a:r>
              <a:rPr lang="en-US" sz="2400" dirty="0">
                <a:solidFill>
                  <a:srgbClr val="00B050"/>
                </a:solidFill>
                <a:latin typeface="+mj-lt"/>
              </a:rPr>
              <a:t>Today you are going to learn about the trigraph </a:t>
            </a:r>
            <a:r>
              <a:rPr lang="en-US" sz="2400" dirty="0" err="1">
                <a:solidFill>
                  <a:srgbClr val="00B050"/>
                </a:solidFill>
                <a:latin typeface="+mj-lt"/>
              </a:rPr>
              <a:t>ure</a:t>
            </a:r>
            <a:r>
              <a:rPr lang="en-US" sz="2400" dirty="0">
                <a:solidFill>
                  <a:srgbClr val="00B050"/>
                </a:solidFill>
                <a:latin typeface="+mj-lt"/>
              </a:rPr>
              <a:t>.</a:t>
            </a:r>
          </a:p>
          <a:p>
            <a:endParaRPr lang="en-US" sz="2400" dirty="0">
              <a:solidFill>
                <a:srgbClr val="00B050"/>
              </a:solidFill>
              <a:latin typeface="+mj-lt"/>
            </a:endParaRPr>
          </a:p>
          <a:p>
            <a:r>
              <a:rPr lang="en-US" sz="2400" dirty="0">
                <a:solidFill>
                  <a:srgbClr val="00B050"/>
                </a:solidFill>
                <a:latin typeface="+mj-lt"/>
              </a:rPr>
              <a:t>Follow the link below and choose the set 3 speed sounds to start the lesson. </a:t>
            </a:r>
            <a:endParaRPr lang="en-US" dirty="0">
              <a:solidFill>
                <a:srgbClr val="00B050"/>
              </a:solidFill>
              <a:latin typeface="+mj-lt"/>
            </a:endParaRPr>
          </a:p>
        </p:txBody>
      </p:sp>
      <p:sp>
        <p:nvSpPr>
          <p:cNvPr id="4" name="TextBox 3">
            <a:extLst>
              <a:ext uri="{FF2B5EF4-FFF2-40B4-BE49-F238E27FC236}">
                <a16:creationId xmlns:a16="http://schemas.microsoft.com/office/drawing/2014/main" id="{3600B27F-8662-8B40-AB72-BABAF625FB0B}"/>
              </a:ext>
            </a:extLst>
          </p:cNvPr>
          <p:cNvSpPr txBox="1"/>
          <p:nvPr/>
        </p:nvSpPr>
        <p:spPr>
          <a:xfrm>
            <a:off x="1121228" y="3951515"/>
            <a:ext cx="8635056" cy="1600438"/>
          </a:xfrm>
          <a:prstGeom prst="rect">
            <a:avLst/>
          </a:prstGeom>
          <a:noFill/>
        </p:spPr>
        <p:txBody>
          <a:bodyPr wrap="none" rtlCol="0">
            <a:spAutoFit/>
          </a:bodyPr>
          <a:lstStyle/>
          <a:p>
            <a:endParaRPr lang="en-US" dirty="0">
              <a:solidFill>
                <a:srgbClr val="0070C0"/>
              </a:solidFill>
              <a:latin typeface="Chalkboard SE" panose="03050602040202020205" pitchFamily="66" charset="77"/>
            </a:endParaRPr>
          </a:p>
          <a:p>
            <a:r>
              <a:rPr lang="en-GB" sz="2000" dirty="0">
                <a:solidFill>
                  <a:schemeClr val="accent3"/>
                </a:solidFill>
                <a:hlinkClick r:id="rId2">
                  <a:extLst>
                    <a:ext uri="{A12FA001-AC4F-418D-AE19-62706E023703}">
                      <ahyp:hlinkClr xmlns:ahyp="http://schemas.microsoft.com/office/drawing/2018/hyperlinkcolor" xmlns="" val="tx"/>
                    </a:ext>
                  </a:extLst>
                </a:hlinkClick>
              </a:rPr>
              <a:t>https://www.youtube.com/channel/UCo7fbLgY2oA_cFCIg9GdxtQ</a:t>
            </a:r>
            <a:endParaRPr lang="en-GB" sz="2000" dirty="0">
              <a:solidFill>
                <a:schemeClr val="accent3"/>
              </a:solidFill>
            </a:endParaRPr>
          </a:p>
          <a:p>
            <a:endParaRPr lang="en-GB" sz="2000" dirty="0">
              <a:solidFill>
                <a:srgbClr val="00B050"/>
              </a:solidFill>
              <a:latin typeface="Chalkboard SE" panose="03050602040202020205" pitchFamily="66" charset="77"/>
            </a:endParaRPr>
          </a:p>
          <a:p>
            <a:r>
              <a:rPr lang="en-GB" sz="2000" dirty="0">
                <a:solidFill>
                  <a:srgbClr val="00B050"/>
                </a:solidFill>
                <a:latin typeface="+mj-lt"/>
              </a:rPr>
              <a:t>Once the lesson has finished try to read the words with the </a:t>
            </a:r>
            <a:r>
              <a:rPr lang="en-GB" sz="2000" dirty="0" err="1">
                <a:solidFill>
                  <a:srgbClr val="00B050"/>
                </a:solidFill>
                <a:latin typeface="+mj-lt"/>
              </a:rPr>
              <a:t>ure</a:t>
            </a:r>
            <a:r>
              <a:rPr lang="en-GB" sz="2000" dirty="0">
                <a:solidFill>
                  <a:srgbClr val="00B050"/>
                </a:solidFill>
                <a:latin typeface="+mj-lt"/>
              </a:rPr>
              <a:t> trigraph and the alien</a:t>
            </a:r>
          </a:p>
          <a:p>
            <a:r>
              <a:rPr lang="en-GB" sz="2000" dirty="0">
                <a:solidFill>
                  <a:srgbClr val="00B050"/>
                </a:solidFill>
                <a:latin typeface="+mj-lt"/>
              </a:rPr>
              <a:t>(nonsense) words on the next two slides.</a:t>
            </a:r>
            <a:endParaRPr lang="en-US" sz="2000" dirty="0">
              <a:solidFill>
                <a:srgbClr val="00B050"/>
              </a:solidFill>
              <a:latin typeface="+mj-lt"/>
            </a:endParaRPr>
          </a:p>
        </p:txBody>
      </p:sp>
      <p:pic>
        <p:nvPicPr>
          <p:cNvPr id="5" name="Picture 4">
            <a:extLst>
              <a:ext uri="{FF2B5EF4-FFF2-40B4-BE49-F238E27FC236}">
                <a16:creationId xmlns:a16="http://schemas.microsoft.com/office/drawing/2014/main" id="{A23A4436-5A43-CF4E-BB6E-595B7371BC11}"/>
              </a:ext>
            </a:extLst>
          </p:cNvPr>
          <p:cNvPicPr>
            <a:picLocks noChangeAspect="1"/>
          </p:cNvPicPr>
          <p:nvPr/>
        </p:nvPicPr>
        <p:blipFill>
          <a:blip r:embed="rId3"/>
          <a:stretch>
            <a:fillRect/>
          </a:stretch>
        </p:blipFill>
        <p:spPr>
          <a:xfrm>
            <a:off x="9677400" y="683986"/>
            <a:ext cx="1797050" cy="889387"/>
          </a:xfrm>
          <a:prstGeom prst="rect">
            <a:avLst/>
          </a:prstGeom>
        </p:spPr>
      </p:pic>
    </p:spTree>
    <p:extLst>
      <p:ext uri="{BB962C8B-B14F-4D97-AF65-F5344CB8AC3E}">
        <p14:creationId xmlns:p14="http://schemas.microsoft.com/office/powerpoint/2010/main" val="318605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DBE388-0C6E-4446-A1EF-484DCA5561DA}"/>
              </a:ext>
            </a:extLst>
          </p:cNvPr>
          <p:cNvSpPr txBox="1"/>
          <p:nvPr/>
        </p:nvSpPr>
        <p:spPr>
          <a:xfrm>
            <a:off x="664028" y="772886"/>
            <a:ext cx="7721794" cy="830997"/>
          </a:xfrm>
          <a:prstGeom prst="rect">
            <a:avLst/>
          </a:prstGeom>
          <a:noFill/>
        </p:spPr>
        <p:txBody>
          <a:bodyPr wrap="none" rtlCol="0">
            <a:spAutoFit/>
          </a:bodyPr>
          <a:lstStyle/>
          <a:p>
            <a:r>
              <a:rPr lang="en-US" sz="2400" dirty="0">
                <a:latin typeface="Chalkboard SE" panose="03050602040202020205" pitchFamily="66" charset="77"/>
              </a:rPr>
              <a:t>Can you read the words and put them in a sentence? </a:t>
            </a:r>
          </a:p>
          <a:p>
            <a:r>
              <a:rPr lang="en-US" sz="2400" dirty="0">
                <a:latin typeface="Chalkboard SE" panose="03050602040202020205" pitchFamily="66" charset="77"/>
              </a:rPr>
              <a:t>Say your sentence to someone. </a:t>
            </a:r>
          </a:p>
        </p:txBody>
      </p:sp>
      <p:pic>
        <p:nvPicPr>
          <p:cNvPr id="5" name="Picture 4">
            <a:extLst>
              <a:ext uri="{FF2B5EF4-FFF2-40B4-BE49-F238E27FC236}">
                <a16:creationId xmlns:a16="http://schemas.microsoft.com/office/drawing/2014/main" id="{1BA7120B-E101-7B4D-85E2-D65BC1E97566}"/>
              </a:ext>
            </a:extLst>
          </p:cNvPr>
          <p:cNvPicPr>
            <a:picLocks noChangeAspect="1"/>
          </p:cNvPicPr>
          <p:nvPr/>
        </p:nvPicPr>
        <p:blipFill>
          <a:blip r:embed="rId2"/>
          <a:stretch>
            <a:fillRect/>
          </a:stretch>
        </p:blipFill>
        <p:spPr>
          <a:xfrm>
            <a:off x="9710057" y="651329"/>
            <a:ext cx="1797050" cy="889387"/>
          </a:xfrm>
          <a:prstGeom prst="rect">
            <a:avLst/>
          </a:prstGeom>
        </p:spPr>
      </p:pic>
      <p:pic>
        <p:nvPicPr>
          <p:cNvPr id="3" name="Picture 2">
            <a:extLst>
              <a:ext uri="{FF2B5EF4-FFF2-40B4-BE49-F238E27FC236}">
                <a16:creationId xmlns:a16="http://schemas.microsoft.com/office/drawing/2014/main" id="{78AC8B35-9CA9-499A-945A-FA91A1EEA0DC}"/>
              </a:ext>
            </a:extLst>
          </p:cNvPr>
          <p:cNvPicPr>
            <a:picLocks noChangeAspect="1"/>
          </p:cNvPicPr>
          <p:nvPr/>
        </p:nvPicPr>
        <p:blipFill>
          <a:blip r:embed="rId3"/>
          <a:stretch>
            <a:fillRect/>
          </a:stretch>
        </p:blipFill>
        <p:spPr>
          <a:xfrm>
            <a:off x="2219001" y="1972646"/>
            <a:ext cx="6848475" cy="3800475"/>
          </a:xfrm>
          <a:prstGeom prst="rect">
            <a:avLst/>
          </a:prstGeom>
        </p:spPr>
      </p:pic>
    </p:spTree>
    <p:extLst>
      <p:ext uri="{BB962C8B-B14F-4D97-AF65-F5344CB8AC3E}">
        <p14:creationId xmlns:p14="http://schemas.microsoft.com/office/powerpoint/2010/main" val="90725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FE846-E559-BC42-9561-C0919F82DD3D}"/>
              </a:ext>
            </a:extLst>
          </p:cNvPr>
          <p:cNvSpPr txBox="1"/>
          <p:nvPr/>
        </p:nvSpPr>
        <p:spPr>
          <a:xfrm>
            <a:off x="881742" y="805543"/>
            <a:ext cx="4917565" cy="461665"/>
          </a:xfrm>
          <a:prstGeom prst="rect">
            <a:avLst/>
          </a:prstGeom>
          <a:noFill/>
        </p:spPr>
        <p:txBody>
          <a:bodyPr wrap="none" rtlCol="0">
            <a:spAutoFit/>
          </a:bodyPr>
          <a:lstStyle/>
          <a:p>
            <a:r>
              <a:rPr lang="en-US" sz="2400" dirty="0">
                <a:latin typeface="+mj-lt"/>
              </a:rPr>
              <a:t>Challenge: reading longer oy/oi words</a:t>
            </a:r>
          </a:p>
        </p:txBody>
      </p:sp>
      <p:sp>
        <p:nvSpPr>
          <p:cNvPr id="6" name="TextBox 5">
            <a:extLst>
              <a:ext uri="{FF2B5EF4-FFF2-40B4-BE49-F238E27FC236}">
                <a16:creationId xmlns:a16="http://schemas.microsoft.com/office/drawing/2014/main" id="{8B4E5896-0B1B-8F43-9243-636A4DE54830}"/>
              </a:ext>
            </a:extLst>
          </p:cNvPr>
          <p:cNvSpPr txBox="1"/>
          <p:nvPr/>
        </p:nvSpPr>
        <p:spPr>
          <a:xfrm>
            <a:off x="2536371" y="1937657"/>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B59A04E-FD03-AA43-9ADA-3E09099E5FD7}"/>
              </a:ext>
            </a:extLst>
          </p:cNvPr>
          <p:cNvPicPr>
            <a:picLocks noChangeAspect="1"/>
          </p:cNvPicPr>
          <p:nvPr/>
        </p:nvPicPr>
        <p:blipFill>
          <a:blip r:embed="rId2"/>
          <a:stretch>
            <a:fillRect/>
          </a:stretch>
        </p:blipFill>
        <p:spPr>
          <a:xfrm>
            <a:off x="9217964" y="738416"/>
            <a:ext cx="2093199" cy="1035956"/>
          </a:xfrm>
          <a:prstGeom prst="rect">
            <a:avLst/>
          </a:prstGeom>
        </p:spPr>
      </p:pic>
      <p:sp>
        <p:nvSpPr>
          <p:cNvPr id="5" name="Rectangle 4">
            <a:extLst>
              <a:ext uri="{FF2B5EF4-FFF2-40B4-BE49-F238E27FC236}">
                <a16:creationId xmlns:a16="http://schemas.microsoft.com/office/drawing/2014/main" id="{33DC62AF-060D-4C2B-9BF7-4C047776DCC7}"/>
              </a:ext>
            </a:extLst>
          </p:cNvPr>
          <p:cNvSpPr/>
          <p:nvPr/>
        </p:nvSpPr>
        <p:spPr>
          <a:xfrm>
            <a:off x="1535491" y="3582140"/>
            <a:ext cx="5072799" cy="369332"/>
          </a:xfrm>
          <a:prstGeom prst="rect">
            <a:avLst/>
          </a:prstGeom>
        </p:spPr>
        <p:txBody>
          <a:bodyPr wrap="none">
            <a:spAutoFit/>
          </a:bodyPr>
          <a:lstStyle/>
          <a:p>
            <a:r>
              <a:rPr lang="en-GB" dirty="0">
                <a:hlinkClick r:id="rId3"/>
              </a:rPr>
              <a:t>https://www.youtube.com/watch?v=U_zJ1OkNMxM</a:t>
            </a:r>
            <a:endParaRPr lang="en-GB" dirty="0"/>
          </a:p>
        </p:txBody>
      </p:sp>
      <p:sp>
        <p:nvSpPr>
          <p:cNvPr id="7" name="TextBox 6">
            <a:extLst>
              <a:ext uri="{FF2B5EF4-FFF2-40B4-BE49-F238E27FC236}">
                <a16:creationId xmlns:a16="http://schemas.microsoft.com/office/drawing/2014/main" id="{B8573F8F-4D94-4BFB-B505-8EC9E684660E}"/>
              </a:ext>
            </a:extLst>
          </p:cNvPr>
          <p:cNvSpPr txBox="1"/>
          <p:nvPr/>
        </p:nvSpPr>
        <p:spPr>
          <a:xfrm>
            <a:off x="1535491" y="2122323"/>
            <a:ext cx="9321899" cy="1077218"/>
          </a:xfrm>
          <a:prstGeom prst="rect">
            <a:avLst/>
          </a:prstGeom>
          <a:noFill/>
        </p:spPr>
        <p:txBody>
          <a:bodyPr wrap="square" rtlCol="0">
            <a:spAutoFit/>
          </a:bodyPr>
          <a:lstStyle/>
          <a:p>
            <a:r>
              <a:rPr lang="en-US" sz="3200" dirty="0"/>
              <a:t>Click on the link below to watch today’s lesson on reading longer oy/oi words.</a:t>
            </a:r>
            <a:endParaRPr lang="en-GB" sz="3200" dirty="0"/>
          </a:p>
        </p:txBody>
      </p:sp>
    </p:spTree>
    <p:extLst>
      <p:ext uri="{BB962C8B-B14F-4D97-AF65-F5344CB8AC3E}">
        <p14:creationId xmlns:p14="http://schemas.microsoft.com/office/powerpoint/2010/main" val="280775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{69B46A22-E8D7-DA4A-BC08-C0604E825286}tf10001064</Template>
  <TotalTime>846</TotalTime>
  <Words>533</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Chalkboard SE</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Vanathi Webster</cp:lastModifiedBy>
  <cp:revision>66</cp:revision>
  <dcterms:created xsi:type="dcterms:W3CDTF">2020-04-22T12:55:06Z</dcterms:created>
  <dcterms:modified xsi:type="dcterms:W3CDTF">2020-06-18T20:04:17Z</dcterms:modified>
</cp:coreProperties>
</file>